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7.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8.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9.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0.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22.jpg" ContentType="image/jpeg"/>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96" r:id="rId4"/>
  </p:sldMasterIdLst>
  <p:notesMasterIdLst>
    <p:notesMasterId r:id="rId23"/>
  </p:notesMasterIdLst>
  <p:handoutMasterIdLst>
    <p:handoutMasterId r:id="rId24"/>
  </p:handoutMasterIdLst>
  <p:sldIdLst>
    <p:sldId id="258" r:id="rId5"/>
    <p:sldId id="259" r:id="rId6"/>
    <p:sldId id="260" r:id="rId7"/>
    <p:sldId id="261" r:id="rId8"/>
    <p:sldId id="262" r:id="rId9"/>
    <p:sldId id="273" r:id="rId10"/>
    <p:sldId id="263" r:id="rId11"/>
    <p:sldId id="264" r:id="rId12"/>
    <p:sldId id="265" r:id="rId13"/>
    <p:sldId id="266" r:id="rId14"/>
    <p:sldId id="276" r:id="rId15"/>
    <p:sldId id="277" r:id="rId16"/>
    <p:sldId id="278" r:id="rId17"/>
    <p:sldId id="279" r:id="rId18"/>
    <p:sldId id="288" r:id="rId19"/>
    <p:sldId id="280" r:id="rId20"/>
    <p:sldId id="275" r:id="rId21"/>
    <p:sldId id="287"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F20"/>
    <a:srgbClr val="70BF9E"/>
    <a:srgbClr val="72B62B"/>
    <a:srgbClr val="F09020"/>
    <a:srgbClr val="104771"/>
    <a:srgbClr val="000007"/>
    <a:srgbClr val="7F49A6"/>
    <a:srgbClr val="EA6C07"/>
    <a:srgbClr val="5FACE0"/>
    <a:srgbClr val="3163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56806" autoAdjust="0"/>
  </p:normalViewPr>
  <p:slideViewPr>
    <p:cSldViewPr snapToObjects="1">
      <p:cViewPr varScale="1">
        <p:scale>
          <a:sx n="67" d="100"/>
          <a:sy n="67" d="100"/>
        </p:scale>
        <p:origin x="3596" y="32"/>
      </p:cViewPr>
      <p:guideLst>
        <p:guide orient="horz" pos="2160"/>
        <p:guide pos="27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0DADD62-2D46-4B4C-9AF7-91F5D09A7C6A}" type="datetime1">
              <a:rPr lang="en-GB" smtClean="0"/>
              <a:t>23/06/2020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808F7AC-B5A3-4848-BE7A-959B930D64BE}" type="slidenum">
              <a:rPr lang="en-US" smtClean="0"/>
              <a:t>‹#›</a:t>
            </a:fld>
            <a:endParaRPr lang="en-US"/>
          </a:p>
        </p:txBody>
      </p:sp>
    </p:spTree>
    <p:extLst>
      <p:ext uri="{BB962C8B-B14F-4D97-AF65-F5344CB8AC3E}">
        <p14:creationId xmlns:p14="http://schemas.microsoft.com/office/powerpoint/2010/main" val="33701704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830D26-32F4-3F43-8613-D23E8C55CB28}" type="datetime1">
              <a:rPr lang="en-GB" smtClean="0"/>
              <a:t>23/06/2020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3416AF-A8A4-7141-9BF6-1C4789027782}" type="slidenum">
              <a:rPr lang="en-US" smtClean="0"/>
              <a:t>‹#›</a:t>
            </a:fld>
            <a:endParaRPr lang="en-US"/>
          </a:p>
        </p:txBody>
      </p:sp>
    </p:spTree>
    <p:extLst>
      <p:ext uri="{BB962C8B-B14F-4D97-AF65-F5344CB8AC3E}">
        <p14:creationId xmlns:p14="http://schemas.microsoft.com/office/powerpoint/2010/main" val="41011563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xcqjgQj6tJ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1.30</a:t>
            </a:r>
          </a:p>
          <a:p>
            <a:endParaRPr lang="en-GB" dirty="0" smtClean="0"/>
          </a:p>
          <a:p>
            <a:r>
              <a:rPr lang="en-GB" dirty="0" smtClean="0"/>
              <a:t>Welcome to the Equality and Diversity Webinar</a:t>
            </a:r>
          </a:p>
          <a:p>
            <a:endParaRPr lang="en-GB" dirty="0" smtClean="0"/>
          </a:p>
          <a:p>
            <a:r>
              <a:rPr lang="en-GB" dirty="0" smtClean="0"/>
              <a:t>I will let you all see each other for introductions, but then please can your turn both your camera and your microphone off.</a:t>
            </a:r>
          </a:p>
          <a:p>
            <a:endParaRPr lang="en-GB" dirty="0" smtClean="0"/>
          </a:p>
          <a:p>
            <a:r>
              <a:rPr lang="en-GB" dirty="0" smtClean="0"/>
              <a:t>There will be times that I ask you to turn your microphone back on  - for a discussion point, or you can use the text chat function.</a:t>
            </a:r>
          </a:p>
          <a:p>
            <a:endParaRPr lang="en-GB" dirty="0" smtClean="0"/>
          </a:p>
          <a:p>
            <a:r>
              <a:rPr lang="en-GB" dirty="0" smtClean="0"/>
              <a:t>There will be other times when I ask you to type in thoughts or questions on the text</a:t>
            </a:r>
            <a:r>
              <a:rPr lang="en-GB" baseline="0" dirty="0" smtClean="0"/>
              <a:t> chat function.</a:t>
            </a:r>
            <a:endParaRPr lang="en-GB" dirty="0"/>
          </a:p>
        </p:txBody>
      </p:sp>
      <p:sp>
        <p:nvSpPr>
          <p:cNvPr id="4" name="Slide Number Placeholder 3"/>
          <p:cNvSpPr>
            <a:spLocks noGrp="1"/>
          </p:cNvSpPr>
          <p:nvPr>
            <p:ph type="sldNum" sz="quarter" idx="10"/>
          </p:nvPr>
        </p:nvSpPr>
        <p:spPr/>
        <p:txBody>
          <a:bodyPr/>
          <a:lstStyle/>
          <a:p>
            <a:fld id="{A43416AF-A8A4-7141-9BF6-1C4789027782}" type="slidenum">
              <a:rPr lang="en-US" smtClean="0"/>
              <a:t>2</a:t>
            </a:fld>
            <a:endParaRPr lang="en-US"/>
          </a:p>
        </p:txBody>
      </p:sp>
    </p:spTree>
    <p:extLst>
      <p:ext uri="{BB962C8B-B14F-4D97-AF65-F5344CB8AC3E}">
        <p14:creationId xmlns:p14="http://schemas.microsoft.com/office/powerpoint/2010/main" val="211504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The </a:t>
            </a:r>
            <a:r>
              <a:rPr lang="en-GB" sz="1400" dirty="0"/>
              <a:t>Act defines five main types of discrimination.</a:t>
            </a:r>
          </a:p>
          <a:p>
            <a:endParaRPr lang="en-GB" sz="1400" dirty="0"/>
          </a:p>
          <a:p>
            <a:r>
              <a:rPr lang="en-GB" sz="1400" dirty="0"/>
              <a:t>We’ll now talk a little bit more about each of these in turn</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A43416AF-A8A4-7141-9BF6-1C4789027782}" type="slidenum">
              <a:rPr lang="en-US" smtClean="0"/>
              <a:t>11</a:t>
            </a:fld>
            <a:endParaRPr lang="en-US"/>
          </a:p>
        </p:txBody>
      </p:sp>
    </p:spTree>
    <p:extLst>
      <p:ext uri="{BB962C8B-B14F-4D97-AF65-F5344CB8AC3E}">
        <p14:creationId xmlns:p14="http://schemas.microsoft.com/office/powerpoint/2010/main" val="23546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t>2.10</a:t>
            </a:r>
          </a:p>
          <a:p>
            <a:r>
              <a:rPr lang="en-GB" sz="1400" b="1" dirty="0" smtClean="0"/>
              <a:t>Discrimination </a:t>
            </a:r>
            <a:r>
              <a:rPr lang="en-GB" sz="1400" b="1" dirty="0"/>
              <a:t>by perception- </a:t>
            </a:r>
            <a:r>
              <a:rPr lang="en-GB" sz="1400" dirty="0"/>
              <a:t>direct discrimination against someone because someone else </a:t>
            </a:r>
            <a:r>
              <a:rPr lang="en-GB" sz="1400" i="1" dirty="0"/>
              <a:t>thinks </a:t>
            </a:r>
            <a:r>
              <a:rPr lang="en-GB" sz="1400" dirty="0"/>
              <a:t>they may have a protected characteristic – for example discriminating against someone because they are perceived as gay because they wear a rainbow ribbon. The individual doesn’t have to possess the protected characteristic the person discriminating against them thinks they possess.</a:t>
            </a:r>
          </a:p>
          <a:p>
            <a:endParaRPr lang="en-GB" sz="1400" dirty="0"/>
          </a:p>
          <a:p>
            <a:r>
              <a:rPr lang="en-GB" sz="1400" b="1" dirty="0"/>
              <a:t>Discrimination by association – </a:t>
            </a:r>
            <a:r>
              <a:rPr lang="en-GB" sz="1400" dirty="0"/>
              <a:t>direct discrimination against someone because they associate with another person who has a protected characteristic. For example someone being subject to discriminatory remarks or bullied because they go for lunch everyday with someone who is a Muslim.</a:t>
            </a:r>
          </a:p>
          <a:p>
            <a:endParaRPr lang="en-GB" b="0" i="0" dirty="0"/>
          </a:p>
        </p:txBody>
      </p:sp>
      <p:sp>
        <p:nvSpPr>
          <p:cNvPr id="4" name="Slide Number Placeholder 3"/>
          <p:cNvSpPr>
            <a:spLocks noGrp="1"/>
          </p:cNvSpPr>
          <p:nvPr>
            <p:ph type="sldNum" sz="quarter" idx="10"/>
          </p:nvPr>
        </p:nvSpPr>
        <p:spPr/>
        <p:txBody>
          <a:bodyPr/>
          <a:lstStyle/>
          <a:p>
            <a:fld id="{A43416AF-A8A4-7141-9BF6-1C4789027782}" type="slidenum">
              <a:rPr lang="en-US" smtClean="0"/>
              <a:t>12</a:t>
            </a:fld>
            <a:endParaRPr lang="en-US"/>
          </a:p>
        </p:txBody>
      </p:sp>
    </p:spTree>
    <p:extLst>
      <p:ext uri="{BB962C8B-B14F-4D97-AF65-F5344CB8AC3E}">
        <p14:creationId xmlns:p14="http://schemas.microsoft.com/office/powerpoint/2010/main" val="18668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a:p>
            <a:r>
              <a:rPr lang="en-GB" sz="1400" dirty="0"/>
              <a:t>This may be justified if the employer/ organisation can show that they acted reasonably in managing their business/ organisation i.e. it is a ‘proportionate means of achieving a legitimate aim’ </a:t>
            </a:r>
          </a:p>
          <a:p>
            <a:r>
              <a:rPr lang="en-GB" sz="1400" dirty="0"/>
              <a:t>Example</a:t>
            </a:r>
          </a:p>
          <a:p>
            <a:pPr marL="291179" indent="-291179">
              <a:buFont typeface="Arial" panose="020B0604020202020204" pitchFamily="34" charset="0"/>
              <a:buChar char="•"/>
            </a:pPr>
            <a:r>
              <a:rPr lang="en-GB" sz="1400" dirty="0"/>
              <a:t>An organisation sets an age restriction for volunteer drivers of over 25. This might be justified as driving is involved in the role and drivers must be over 25 for insurance purposes.</a:t>
            </a:r>
          </a:p>
          <a:p>
            <a:pPr marL="291179" indent="-291179">
              <a:buFont typeface="Arial" panose="020B0604020202020204" pitchFamily="34" charset="0"/>
              <a:buChar char="•"/>
            </a:pPr>
            <a:r>
              <a:rPr lang="en-GB" sz="1400" dirty="0"/>
              <a:t>An organisation asked all staff to start earlier on a particular day for training purposes. This could particularly affect women who are mothers and usually take their children to school before they start work/volunteer. Can the organisation justify the timing of the training? </a:t>
            </a:r>
          </a:p>
          <a:p>
            <a:endParaRPr lang="en-GB" sz="1400" dirty="0"/>
          </a:p>
        </p:txBody>
      </p:sp>
      <p:sp>
        <p:nvSpPr>
          <p:cNvPr id="4" name="Slide Number Placeholder 3"/>
          <p:cNvSpPr>
            <a:spLocks noGrp="1"/>
          </p:cNvSpPr>
          <p:nvPr>
            <p:ph type="sldNum" sz="quarter" idx="10"/>
          </p:nvPr>
        </p:nvSpPr>
        <p:spPr/>
        <p:txBody>
          <a:bodyPr/>
          <a:lstStyle/>
          <a:p>
            <a:fld id="{A43416AF-A8A4-7141-9BF6-1C4789027782}" type="slidenum">
              <a:rPr lang="en-US" smtClean="0"/>
              <a:t>13</a:t>
            </a:fld>
            <a:endParaRPr lang="en-US"/>
          </a:p>
        </p:txBody>
      </p:sp>
    </p:spTree>
    <p:extLst>
      <p:ext uri="{BB962C8B-B14F-4D97-AF65-F5344CB8AC3E}">
        <p14:creationId xmlns:p14="http://schemas.microsoft.com/office/powerpoint/2010/main" val="114515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Employers have duty or care to employees to ensure they do not suffer from harassment within the workplace – what about your volunteers?</a:t>
            </a:r>
          </a:p>
          <a:p>
            <a:pPr defTabSz="465887">
              <a:defRPr/>
            </a:pPr>
            <a:endParaRPr lang="en-GB" sz="1400" dirty="0"/>
          </a:p>
          <a:p>
            <a:pPr defTabSz="465887">
              <a:defRPr/>
            </a:pPr>
            <a:r>
              <a:rPr lang="en-GB" sz="1400" dirty="0"/>
              <a:t>Perception of harassment – in each case the victims perception of the behaviour is what makes it harassment not the intentions of the harasser (who will often claim it was a bit of fun!).</a:t>
            </a:r>
          </a:p>
          <a:p>
            <a:pPr defTabSz="465887">
              <a:defRPr/>
            </a:pPr>
            <a:endParaRPr lang="en-GB" sz="1400" dirty="0"/>
          </a:p>
          <a:p>
            <a:pPr defTabSz="465887">
              <a:defRPr/>
            </a:pPr>
            <a:r>
              <a:rPr lang="en-GB" sz="1400" dirty="0"/>
              <a:t>E.g. a male colleague addresses a female colleague as ‘love’ or ‘gorgeous’ – she has a right to complain and expect an apology and the stopping of that conduct</a:t>
            </a:r>
          </a:p>
          <a:p>
            <a:pPr defTabSz="465887">
              <a:defRPr/>
            </a:pPr>
            <a:endParaRPr lang="en-GB" dirty="0"/>
          </a:p>
          <a:p>
            <a:pPr defTabSz="465887">
              <a:defRPr/>
            </a:pPr>
            <a:r>
              <a:rPr lang="en-GB" sz="1400" dirty="0"/>
              <a:t>Others who are not the direct recipients of harassment can also complain if they find the behaviour offensive</a:t>
            </a:r>
            <a:r>
              <a:rPr lang="en-GB" sz="1400" dirty="0" smtClean="0"/>
              <a:t>.</a:t>
            </a:r>
          </a:p>
          <a:p>
            <a:pPr defTabSz="465887">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Bullying is not covered by the Equality Act 2010 – employers need a separate policy procedure.</a:t>
            </a:r>
            <a:endParaRPr lang="en-GB" dirty="0" smtClean="0"/>
          </a:p>
          <a:p>
            <a:endParaRPr lang="en-GB" dirty="0"/>
          </a:p>
        </p:txBody>
      </p:sp>
      <p:sp>
        <p:nvSpPr>
          <p:cNvPr id="4" name="Slide Number Placeholder 3"/>
          <p:cNvSpPr>
            <a:spLocks noGrp="1"/>
          </p:cNvSpPr>
          <p:nvPr>
            <p:ph type="sldNum" sz="quarter" idx="10"/>
          </p:nvPr>
        </p:nvSpPr>
        <p:spPr/>
        <p:txBody>
          <a:bodyPr/>
          <a:lstStyle/>
          <a:p>
            <a:fld id="{A43416AF-A8A4-7141-9BF6-1C4789027782}" type="slidenum">
              <a:rPr lang="en-US" smtClean="0"/>
              <a:t>14</a:t>
            </a:fld>
            <a:endParaRPr lang="en-US"/>
          </a:p>
        </p:txBody>
      </p:sp>
    </p:spTree>
    <p:extLst>
      <p:ext uri="{BB962C8B-B14F-4D97-AF65-F5344CB8AC3E}">
        <p14:creationId xmlns:p14="http://schemas.microsoft.com/office/powerpoint/2010/main" val="614923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In order to be protected under the Equality Act the original complaint must have been made in good faith.</a:t>
            </a:r>
          </a:p>
          <a:p>
            <a:endParaRPr lang="en-GB" sz="1400" dirty="0"/>
          </a:p>
          <a:p>
            <a:r>
              <a:rPr lang="en-GB" sz="1400" dirty="0"/>
              <a:t>Someone making a malicious complaint or supporting an untrue one would not be protected.</a:t>
            </a:r>
          </a:p>
          <a:p>
            <a:endParaRPr lang="en-GB" sz="1400" dirty="0"/>
          </a:p>
          <a:p>
            <a:r>
              <a:rPr lang="en-GB" sz="1400" dirty="0"/>
              <a:t>E.G of victimisation – an employee who is gay is unhappy about a particular customer/service user who frequently makes homophobic remarks in front of him</a:t>
            </a:r>
          </a:p>
          <a:p>
            <a:endParaRPr lang="en-GB" dirty="0"/>
          </a:p>
        </p:txBody>
      </p:sp>
      <p:sp>
        <p:nvSpPr>
          <p:cNvPr id="4" name="Slide Number Placeholder 3"/>
          <p:cNvSpPr>
            <a:spLocks noGrp="1"/>
          </p:cNvSpPr>
          <p:nvPr>
            <p:ph type="sldNum" sz="quarter" idx="10"/>
          </p:nvPr>
        </p:nvSpPr>
        <p:spPr/>
        <p:txBody>
          <a:bodyPr/>
          <a:lstStyle/>
          <a:p>
            <a:fld id="{A43416AF-A8A4-7141-9BF6-1C4789027782}" type="slidenum">
              <a:rPr lang="en-US" smtClean="0"/>
              <a:t>15</a:t>
            </a:fld>
            <a:endParaRPr lang="en-US"/>
          </a:p>
        </p:txBody>
      </p:sp>
    </p:spTree>
    <p:extLst>
      <p:ext uri="{BB962C8B-B14F-4D97-AF65-F5344CB8AC3E}">
        <p14:creationId xmlns:p14="http://schemas.microsoft.com/office/powerpoint/2010/main" val="369832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Ask group – what is reasonable adjustment?</a:t>
            </a:r>
          </a:p>
          <a:p>
            <a:endParaRPr lang="en-GB" sz="1400" dirty="0"/>
          </a:p>
          <a:p>
            <a:pPr defTabSz="465887">
              <a:defRPr/>
            </a:pPr>
            <a:r>
              <a:rPr lang="en-GB" sz="1400" dirty="0"/>
              <a:t>When an individual has a disability, </a:t>
            </a:r>
            <a:r>
              <a:rPr lang="en-GB" sz="1400" b="1" dirty="0"/>
              <a:t>employers</a:t>
            </a:r>
            <a:r>
              <a:rPr lang="en-GB" sz="1400" dirty="0"/>
              <a:t> have a duty to make ‘reasonable adjustments’ to the workplace to reduce the disadvantage that they could be facing.</a:t>
            </a:r>
          </a:p>
          <a:p>
            <a:endParaRPr lang="en-GB" sz="1400" dirty="0"/>
          </a:p>
          <a:p>
            <a:r>
              <a:rPr lang="en-GB" sz="1400" dirty="0"/>
              <a:t>This is also good practice for volunteers ,but  there is not a legal obligation or requirement to justify a refusal to take someone  on in a role or make any changes to assist them deliver this role. </a:t>
            </a:r>
          </a:p>
          <a:p>
            <a:endParaRPr lang="en-GB" sz="1400" dirty="0"/>
          </a:p>
          <a:p>
            <a:r>
              <a:rPr lang="en-GB" sz="1400" dirty="0"/>
              <a:t>Good practice to enable volunteers to disclose any disability and support needs they might have – good practice to make those reasonable adjustments</a:t>
            </a:r>
          </a:p>
          <a:p>
            <a:endParaRPr lang="en-GB" baseline="0" dirty="0"/>
          </a:p>
        </p:txBody>
      </p:sp>
      <p:sp>
        <p:nvSpPr>
          <p:cNvPr id="4" name="Slide Number Placeholder 3"/>
          <p:cNvSpPr>
            <a:spLocks noGrp="1"/>
          </p:cNvSpPr>
          <p:nvPr>
            <p:ph type="sldNum" sz="quarter" idx="10"/>
          </p:nvPr>
        </p:nvSpPr>
        <p:spPr/>
        <p:txBody>
          <a:bodyPr/>
          <a:lstStyle/>
          <a:p>
            <a:fld id="{A43416AF-A8A4-7141-9BF6-1C4789027782}" type="slidenum">
              <a:rPr lang="en-US" smtClean="0"/>
              <a:t>16</a:t>
            </a:fld>
            <a:endParaRPr lang="en-US"/>
          </a:p>
        </p:txBody>
      </p:sp>
    </p:spTree>
    <p:extLst>
      <p:ext uri="{BB962C8B-B14F-4D97-AF65-F5344CB8AC3E}">
        <p14:creationId xmlns:p14="http://schemas.microsoft.com/office/powerpoint/2010/main" val="3483326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t>2.20</a:t>
            </a:r>
          </a:p>
          <a:p>
            <a:endParaRPr lang="en-GB" sz="1400" dirty="0" smtClean="0"/>
          </a:p>
          <a:p>
            <a:r>
              <a:rPr lang="en-GB" sz="1400" dirty="0" smtClean="0"/>
              <a:t>Read</a:t>
            </a:r>
            <a:r>
              <a:rPr lang="en-GB" sz="1400" baseline="0" dirty="0" smtClean="0"/>
              <a:t> out the case studies:</a:t>
            </a:r>
          </a:p>
          <a:p>
            <a:endParaRPr lang="en-GB" sz="1400" baseline="0" dirty="0" smtClean="0"/>
          </a:p>
          <a:p>
            <a:pPr marL="342900" indent="-342900">
              <a:buAutoNum type="arabicParenR"/>
            </a:pPr>
            <a:r>
              <a:rPr lang="en-US" sz="1400" baseline="0" dirty="0" smtClean="0"/>
              <a:t>Mary is becoming the subject of discriminatory remarks and being hassled because she likes to go to lunch with Jude who is a Rastafarian. ​</a:t>
            </a:r>
          </a:p>
          <a:p>
            <a:pPr marL="0" indent="0">
              <a:buNone/>
            </a:pPr>
            <a:r>
              <a:rPr lang="en-US" sz="1400" baseline="0" dirty="0" smtClean="0"/>
              <a:t>Direct discrimination by association​</a:t>
            </a:r>
          </a:p>
          <a:p>
            <a:r>
              <a:rPr lang="en-US" sz="1400" baseline="0" dirty="0" smtClean="0"/>
              <a:t> </a:t>
            </a:r>
          </a:p>
          <a:p>
            <a:r>
              <a:rPr lang="en-US" sz="1400" baseline="0" dirty="0" smtClean="0"/>
              <a:t>2) Macy is aware of </a:t>
            </a:r>
            <a:r>
              <a:rPr lang="en-US" sz="1400" baseline="0" dirty="0" err="1" smtClean="0"/>
              <a:t>rumours</a:t>
            </a:r>
            <a:r>
              <a:rPr lang="en-US" sz="1400" baseline="0" dirty="0" smtClean="0"/>
              <a:t> that she is gay as she likes to wear a pride badge and supports aids charities.  </a:t>
            </a:r>
          </a:p>
          <a:p>
            <a:r>
              <a:rPr lang="en-US" sz="1400" baseline="0" dirty="0" smtClean="0"/>
              <a:t>Direct discrimination by perception​</a:t>
            </a:r>
          </a:p>
          <a:p>
            <a:endParaRPr lang="en-US" sz="1400" baseline="0" dirty="0" smtClean="0"/>
          </a:p>
          <a:p>
            <a:r>
              <a:rPr lang="en-US" sz="1400" baseline="0" dirty="0" smtClean="0"/>
              <a:t>3) An organisation decides to run some of its projects on Saturdays. A staff member asks to be excused as he is Jewish and it is important to him that he observes the Sabbath. The organisation declines his request. </a:t>
            </a:r>
          </a:p>
          <a:p>
            <a:r>
              <a:rPr lang="en-US" sz="1400" baseline="0" dirty="0" smtClean="0"/>
              <a:t>Indirect discrimination – can it be justified?​</a:t>
            </a:r>
          </a:p>
          <a:p>
            <a:endParaRPr lang="en-US" sz="1400" baseline="0" dirty="0" smtClean="0"/>
          </a:p>
          <a:p>
            <a:r>
              <a:rPr lang="en-US" sz="1400" baseline="0" dirty="0" smtClean="0"/>
              <a:t> 4) Susan is not successful in the coordinator role at the charity as they assumed she is lesbian and that this might be an issue for some of the people she would have been managing. </a:t>
            </a:r>
          </a:p>
          <a:p>
            <a:r>
              <a:rPr lang="en-US" sz="1400" baseline="0" dirty="0" smtClean="0"/>
              <a:t>Direct discrimination​</a:t>
            </a:r>
          </a:p>
          <a:p>
            <a:endParaRPr lang="en-US" sz="1400" baseline="0" dirty="0" smtClean="0"/>
          </a:p>
          <a:p>
            <a:r>
              <a:rPr lang="en-US" sz="1400" baseline="0" dirty="0" smtClean="0"/>
              <a:t> 5) A charity decline to let John work in reception as he uses a wheelchair. </a:t>
            </a:r>
          </a:p>
          <a:p>
            <a:r>
              <a:rPr lang="en-US" sz="1400" baseline="0" dirty="0" smtClean="0"/>
              <a:t>Direct discrimination​ / </a:t>
            </a:r>
          </a:p>
          <a:p>
            <a:endParaRPr lang="en-US" sz="1400" baseline="0" dirty="0" smtClean="0"/>
          </a:p>
          <a:p>
            <a:r>
              <a:rPr lang="en-US" sz="1400" baseline="0" dirty="0" smtClean="0"/>
              <a:t> 6) Lucy has anxiety and her employer allows her to work slightly reduced hours to enable her to avoid rush hour traffic. Other staff complain that they still have to work 9 – 5. </a:t>
            </a:r>
          </a:p>
          <a:p>
            <a:r>
              <a:rPr lang="en-US" sz="1400" baseline="0" dirty="0" smtClean="0"/>
              <a:t>Reasonable adjustment​</a:t>
            </a:r>
          </a:p>
          <a:p>
            <a:endParaRPr lang="en-US" sz="1400" baseline="0" dirty="0" smtClean="0"/>
          </a:p>
          <a:p>
            <a:r>
              <a:rPr lang="en-US" sz="1400" baseline="0" dirty="0" smtClean="0"/>
              <a:t> 7) Jamila is Muslim and always wears a headscarf. The charity she works for introduce a complete ban on the wearing of headwear. </a:t>
            </a:r>
          </a:p>
          <a:p>
            <a:r>
              <a:rPr lang="en-US" sz="1400" baseline="0" dirty="0" smtClean="0"/>
              <a:t>Indirect discrimination – can it be justified?​</a:t>
            </a:r>
          </a:p>
          <a:p>
            <a:endParaRPr lang="en-US" sz="1400" baseline="0" dirty="0" smtClean="0"/>
          </a:p>
          <a:p>
            <a:r>
              <a:rPr lang="en-US" sz="1400" baseline="0" dirty="0" smtClean="0"/>
              <a:t> 8) Melissa’s male colleague addresses her as gorgeous – she dislikes it. </a:t>
            </a:r>
          </a:p>
          <a:p>
            <a:r>
              <a:rPr lang="en-US" sz="1400" baseline="0" dirty="0" smtClean="0"/>
              <a:t>Harassment​</a:t>
            </a:r>
          </a:p>
          <a:p>
            <a:endParaRPr lang="en-US" sz="1400" baseline="0" dirty="0" smtClean="0"/>
          </a:p>
          <a:p>
            <a:r>
              <a:rPr lang="en-US" sz="1400" baseline="0" dirty="0" smtClean="0"/>
              <a:t> 9) Margaret , aged 64, formally complained that she had been discriminated against because of her age This complaint was resolved but Margaret still senses animosity towards her and feels </a:t>
            </a:r>
            <a:r>
              <a:rPr lang="en-US" sz="1400" baseline="0" dirty="0" err="1" smtClean="0"/>
              <a:t>ostracised</a:t>
            </a:r>
            <a:r>
              <a:rPr lang="en-US" sz="1400" baseline="0" dirty="0" smtClean="0"/>
              <a:t> by management. </a:t>
            </a:r>
          </a:p>
          <a:p>
            <a:r>
              <a:rPr lang="en-US" sz="1400" baseline="0" dirty="0" err="1" smtClean="0"/>
              <a:t>Victimisation</a:t>
            </a:r>
            <a:endParaRPr lang="en-GB" sz="1400" baseline="0" dirty="0" smtClean="0"/>
          </a:p>
          <a:p>
            <a:endParaRPr lang="en-GB" sz="1400" baseline="0" dirty="0" smtClean="0"/>
          </a:p>
          <a:p>
            <a:r>
              <a:rPr lang="en-GB" sz="1400" baseline="0" dirty="0" smtClean="0"/>
              <a:t>Which of these apply?</a:t>
            </a:r>
            <a:endParaRPr lang="en-GB" sz="1400" dirty="0"/>
          </a:p>
          <a:p>
            <a:endParaRPr lang="en-GB" baseline="0" dirty="0"/>
          </a:p>
        </p:txBody>
      </p:sp>
      <p:sp>
        <p:nvSpPr>
          <p:cNvPr id="4" name="Slide Number Placeholder 3"/>
          <p:cNvSpPr>
            <a:spLocks noGrp="1"/>
          </p:cNvSpPr>
          <p:nvPr>
            <p:ph type="sldNum" sz="quarter" idx="10"/>
          </p:nvPr>
        </p:nvSpPr>
        <p:spPr/>
        <p:txBody>
          <a:bodyPr/>
          <a:lstStyle/>
          <a:p>
            <a:fld id="{A43416AF-A8A4-7141-9BF6-1C4789027782}" type="slidenum">
              <a:rPr lang="en-US" smtClean="0"/>
              <a:t>17</a:t>
            </a:fld>
            <a:endParaRPr lang="en-US"/>
          </a:p>
        </p:txBody>
      </p:sp>
    </p:spTree>
    <p:extLst>
      <p:ext uri="{BB962C8B-B14F-4D97-AF65-F5344CB8AC3E}">
        <p14:creationId xmlns:p14="http://schemas.microsoft.com/office/powerpoint/2010/main" val="1329895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GB" sz="1400" dirty="0"/>
              <a:t>Ask - What do the group think ‘unconscious </a:t>
            </a:r>
            <a:r>
              <a:rPr lang="en-GB" sz="1400" dirty="0" err="1"/>
              <a:t>bias’</a:t>
            </a:r>
            <a:r>
              <a:rPr lang="en-GB" sz="1400" dirty="0"/>
              <a:t> is?</a:t>
            </a:r>
          </a:p>
          <a:p>
            <a:pPr marL="291179" indent="-291179">
              <a:buFont typeface="Arial" panose="020B0604020202020204" pitchFamily="34" charset="0"/>
              <a:buChar char="•"/>
            </a:pPr>
            <a:endParaRPr lang="en-GB" sz="1400" dirty="0"/>
          </a:p>
          <a:p>
            <a:pPr marL="291179" indent="-291179">
              <a:buFont typeface="Arial" panose="020B0604020202020204" pitchFamily="34" charset="0"/>
              <a:buChar char="•"/>
            </a:pPr>
            <a:r>
              <a:rPr lang="en-US" sz="1400" dirty="0"/>
              <a:t>Conscious thoughts are controlled and well reasoned. Unconscious thoughts can be based on stereotypes and prejudices that we may not even </a:t>
            </a:r>
            <a:r>
              <a:rPr lang="en-US" sz="1400" dirty="0" err="1"/>
              <a:t>realise</a:t>
            </a:r>
            <a:r>
              <a:rPr lang="en-US" sz="1400" dirty="0"/>
              <a:t> we have. E.g. stereotypes involving  tattoos may subconsciously suggest a person is unlikely to conform and follow rules.</a:t>
            </a:r>
            <a:endParaRPr lang="en-GB" sz="1400" dirty="0"/>
          </a:p>
          <a:p>
            <a:pPr marL="291179" indent="-291179">
              <a:buFont typeface="Arial" panose="020B0604020202020204" pitchFamily="34" charset="0"/>
              <a:buChar char="•"/>
            </a:pPr>
            <a:endParaRPr lang="en-US" sz="1400" b="1" dirty="0"/>
          </a:p>
          <a:p>
            <a:pPr marL="291179" indent="-291179">
              <a:buFont typeface="Arial" panose="020B0604020202020204" pitchFamily="34" charset="0"/>
              <a:buChar char="•"/>
            </a:pPr>
            <a:r>
              <a:rPr lang="en-US" sz="1400" b="1" dirty="0"/>
              <a:t>Show video- </a:t>
            </a:r>
            <a:r>
              <a:rPr lang="en-US" sz="1400" dirty="0"/>
              <a:t>https://www.bing.com/videos/search?q=unconscious+bias+you+tube&amp;&amp;view=detail&amp;mid=5492C3825FC3CD535DFA5492C3825FC3CD535DFA&amp;&amp;FORM=VRDGAR </a:t>
            </a:r>
          </a:p>
          <a:p>
            <a:endParaRPr lang="en-US" sz="1400" b="1" dirty="0"/>
          </a:p>
          <a:p>
            <a:r>
              <a:rPr lang="en-US" sz="1400" dirty="0"/>
              <a:t>How to overcome unconscious bias</a:t>
            </a:r>
          </a:p>
          <a:p>
            <a:pPr marL="291179" indent="-291179">
              <a:buFont typeface="Arial" panose="020B0604020202020204" pitchFamily="34" charset="0"/>
              <a:buChar char="•"/>
            </a:pPr>
            <a:r>
              <a:rPr lang="en-US" sz="1400" dirty="0"/>
              <a:t>Be aware of unconscious bias. </a:t>
            </a:r>
          </a:p>
          <a:p>
            <a:pPr marL="291179" indent="-291179">
              <a:buFont typeface="Arial" panose="020B0604020202020204" pitchFamily="34" charset="0"/>
              <a:buChar char="•"/>
            </a:pPr>
            <a:r>
              <a:rPr lang="en-US" sz="1400" dirty="0"/>
              <a:t>Be more self aware.</a:t>
            </a:r>
          </a:p>
          <a:p>
            <a:pPr marL="291179" indent="-291179">
              <a:buFont typeface="Arial" panose="020B0604020202020204" pitchFamily="34" charset="0"/>
              <a:buChar char="•"/>
            </a:pPr>
            <a:r>
              <a:rPr lang="en-US" sz="1400" dirty="0"/>
              <a:t>Don't rush decisions, take your time and consider issues properly.</a:t>
            </a:r>
          </a:p>
          <a:p>
            <a:pPr marL="291179" indent="-291179">
              <a:buFont typeface="Arial" panose="020B0604020202020204" pitchFamily="34" charset="0"/>
              <a:buChar char="•"/>
            </a:pPr>
            <a:r>
              <a:rPr lang="en-US" sz="1400" dirty="0"/>
              <a:t>Justify decisions by evidence and record the reasons for your decisions, for example during a recruitment exercise.</a:t>
            </a:r>
          </a:p>
          <a:p>
            <a:pPr marL="291179" indent="-291179">
              <a:buFont typeface="Arial" panose="020B0604020202020204" pitchFamily="34" charset="0"/>
              <a:buChar char="•"/>
            </a:pPr>
            <a:r>
              <a:rPr lang="en-US" sz="1400" dirty="0"/>
              <a:t>Try to work with a wider range of people and get to know them as individuals. </a:t>
            </a:r>
          </a:p>
          <a:p>
            <a:pPr marL="291179" indent="-291179">
              <a:buFont typeface="Arial" panose="020B0604020202020204" pitchFamily="34" charset="0"/>
              <a:buChar char="•"/>
            </a:pPr>
            <a:r>
              <a:rPr lang="en-US" sz="1400" dirty="0"/>
              <a:t>Focus on the positive </a:t>
            </a:r>
            <a:r>
              <a:rPr lang="en-US" sz="1400" dirty="0" err="1"/>
              <a:t>behaviour</a:t>
            </a:r>
            <a:r>
              <a:rPr lang="en-US" sz="1400" dirty="0"/>
              <a:t> of people and not negative stereotypes.</a:t>
            </a:r>
          </a:p>
          <a:p>
            <a:pPr marL="291179" indent="-291179">
              <a:buFont typeface="Arial" panose="020B0604020202020204" pitchFamily="34" charset="0"/>
              <a:buChar char="•"/>
            </a:pPr>
            <a:r>
              <a:rPr lang="en-US" sz="1400" dirty="0"/>
              <a:t>Employers should implement policies and procedures which limit the influence of individual characteristics and preferences.</a:t>
            </a:r>
          </a:p>
        </p:txBody>
      </p:sp>
      <p:sp>
        <p:nvSpPr>
          <p:cNvPr id="4" name="Slide Number Placeholder 3"/>
          <p:cNvSpPr>
            <a:spLocks noGrp="1"/>
          </p:cNvSpPr>
          <p:nvPr>
            <p:ph type="sldNum" sz="quarter" idx="10"/>
          </p:nvPr>
        </p:nvSpPr>
        <p:spPr/>
        <p:txBody>
          <a:bodyPr/>
          <a:lstStyle/>
          <a:p>
            <a:fld id="{A43416AF-A8A4-7141-9BF6-1C4789027782}" type="slidenum">
              <a:rPr lang="en-US" smtClean="0"/>
              <a:t>18</a:t>
            </a:fld>
            <a:endParaRPr lang="en-US"/>
          </a:p>
        </p:txBody>
      </p:sp>
    </p:spTree>
    <p:extLst>
      <p:ext uri="{BB962C8B-B14F-4D97-AF65-F5344CB8AC3E}">
        <p14:creationId xmlns:p14="http://schemas.microsoft.com/office/powerpoint/2010/main" val="42005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3416AF-A8A4-7141-9BF6-1C4789027782}" type="slidenum">
              <a:rPr lang="en-US" smtClean="0"/>
              <a:t>19</a:t>
            </a:fld>
            <a:endParaRPr lang="en-US"/>
          </a:p>
        </p:txBody>
      </p:sp>
    </p:spTree>
    <p:extLst>
      <p:ext uri="{BB962C8B-B14F-4D97-AF65-F5344CB8AC3E}">
        <p14:creationId xmlns:p14="http://schemas.microsoft.com/office/powerpoint/2010/main" val="34633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Welcome – trainer to introduce themselves</a:t>
            </a:r>
          </a:p>
          <a:p>
            <a:endParaRPr lang="en-GB" sz="1400" dirty="0" smtClean="0"/>
          </a:p>
          <a:p>
            <a:r>
              <a:rPr lang="en-GB" sz="1400" dirty="0" smtClean="0"/>
              <a:t>We will be going through this without a break, as it will last less than an hour</a:t>
            </a:r>
          </a:p>
          <a:p>
            <a:endParaRPr lang="en-GB" sz="1400" dirty="0"/>
          </a:p>
          <a:p>
            <a:r>
              <a:rPr lang="en-GB" sz="1400" dirty="0"/>
              <a:t>Ask group to introduce themselves – name, which organisation</a:t>
            </a:r>
            <a:r>
              <a:rPr lang="en-GB" sz="1400" dirty="0" smtClean="0"/>
              <a:t>,</a:t>
            </a:r>
          </a:p>
          <a:p>
            <a:endParaRPr lang="en-GB" sz="1400" dirty="0" smtClean="0"/>
          </a:p>
          <a:p>
            <a:r>
              <a:rPr lang="en-GB" sz="1400" dirty="0" smtClean="0"/>
              <a:t>Poll</a:t>
            </a:r>
            <a:r>
              <a:rPr lang="en-GB" sz="1400" baseline="0" dirty="0" smtClean="0"/>
              <a:t> = </a:t>
            </a:r>
            <a:r>
              <a:rPr lang="en-GB" sz="1400" dirty="0" smtClean="0"/>
              <a:t> </a:t>
            </a:r>
            <a:r>
              <a:rPr lang="en-GB" sz="1400" dirty="0"/>
              <a:t>any previous E&amp;D </a:t>
            </a:r>
            <a:r>
              <a:rPr lang="en-GB" sz="1400" dirty="0" smtClean="0"/>
              <a:t>training?</a:t>
            </a:r>
            <a:endParaRPr lang="en-GB" sz="1400" dirty="0"/>
          </a:p>
        </p:txBody>
      </p:sp>
      <p:sp>
        <p:nvSpPr>
          <p:cNvPr id="4" name="Slide Number Placeholder 3"/>
          <p:cNvSpPr>
            <a:spLocks noGrp="1"/>
          </p:cNvSpPr>
          <p:nvPr>
            <p:ph type="sldNum" sz="quarter" idx="10"/>
          </p:nvPr>
        </p:nvSpPr>
        <p:spPr/>
        <p:txBody>
          <a:bodyPr/>
          <a:lstStyle/>
          <a:p>
            <a:fld id="{A43416AF-A8A4-7141-9BF6-1C4789027782}" type="slidenum">
              <a:rPr lang="en-US" smtClean="0"/>
              <a:t>3</a:t>
            </a:fld>
            <a:endParaRPr lang="en-US"/>
          </a:p>
        </p:txBody>
      </p:sp>
    </p:spTree>
    <p:extLst>
      <p:ext uri="{BB962C8B-B14F-4D97-AF65-F5344CB8AC3E}">
        <p14:creationId xmlns:p14="http://schemas.microsoft.com/office/powerpoint/2010/main" val="371781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smtClean="0"/>
          </a:p>
          <a:p>
            <a:endParaRPr lang="en-GB" sz="1400" dirty="0" smtClean="0"/>
          </a:p>
          <a:p>
            <a:r>
              <a:rPr lang="en-GB" sz="1400" dirty="0" smtClean="0"/>
              <a:t>Outline </a:t>
            </a:r>
            <a:r>
              <a:rPr lang="en-GB" sz="1400" dirty="0"/>
              <a:t>aims and outcomes of the session</a:t>
            </a:r>
          </a:p>
          <a:p>
            <a:endParaRPr lang="en-GB" sz="1400" dirty="0"/>
          </a:p>
          <a:p>
            <a:r>
              <a:rPr lang="en-GB" sz="1400" dirty="0"/>
              <a:t>Ask them to complete the first part of evaluation form – score their current level of understanding </a:t>
            </a:r>
            <a:r>
              <a:rPr lang="en-GB" sz="1400" u="sng" dirty="0"/>
              <a:t>AND</a:t>
            </a:r>
            <a:r>
              <a:rPr lang="en-GB" sz="1400" dirty="0"/>
              <a:t> set an individual learning goal if they wish</a:t>
            </a:r>
          </a:p>
        </p:txBody>
      </p:sp>
      <p:sp>
        <p:nvSpPr>
          <p:cNvPr id="4" name="Slide Number Placeholder 3"/>
          <p:cNvSpPr>
            <a:spLocks noGrp="1"/>
          </p:cNvSpPr>
          <p:nvPr>
            <p:ph type="sldNum" sz="quarter" idx="10"/>
          </p:nvPr>
        </p:nvSpPr>
        <p:spPr/>
        <p:txBody>
          <a:bodyPr/>
          <a:lstStyle/>
          <a:p>
            <a:fld id="{A43416AF-A8A4-7141-9BF6-1C4789027782}" type="slidenum">
              <a:rPr lang="en-US" smtClean="0"/>
              <a:t>4</a:t>
            </a:fld>
            <a:endParaRPr lang="en-US"/>
          </a:p>
        </p:txBody>
      </p:sp>
    </p:spTree>
    <p:extLst>
      <p:ext uri="{BB962C8B-B14F-4D97-AF65-F5344CB8AC3E}">
        <p14:creationId xmlns:p14="http://schemas.microsoft.com/office/powerpoint/2010/main" val="81137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Outline what will be covered during session </a:t>
            </a:r>
          </a:p>
        </p:txBody>
      </p:sp>
      <p:sp>
        <p:nvSpPr>
          <p:cNvPr id="4" name="Slide Number Placeholder 3"/>
          <p:cNvSpPr>
            <a:spLocks noGrp="1"/>
          </p:cNvSpPr>
          <p:nvPr>
            <p:ph type="sldNum" sz="quarter" idx="10"/>
          </p:nvPr>
        </p:nvSpPr>
        <p:spPr/>
        <p:txBody>
          <a:bodyPr/>
          <a:lstStyle/>
          <a:p>
            <a:fld id="{A43416AF-A8A4-7141-9BF6-1C4789027782}" type="slidenum">
              <a:rPr lang="en-US" smtClean="0"/>
              <a:t>5</a:t>
            </a:fld>
            <a:endParaRPr lang="en-US"/>
          </a:p>
        </p:txBody>
      </p:sp>
    </p:spTree>
    <p:extLst>
      <p:ext uri="{BB962C8B-B14F-4D97-AF65-F5344CB8AC3E}">
        <p14:creationId xmlns:p14="http://schemas.microsoft.com/office/powerpoint/2010/main" val="380682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t>1.40</a:t>
            </a:r>
          </a:p>
          <a:p>
            <a:endParaRPr lang="en-GB" sz="1400" b="1" dirty="0" smtClean="0"/>
          </a:p>
          <a:p>
            <a:r>
              <a:rPr lang="en-GB" sz="1400" b="1" dirty="0" smtClean="0"/>
              <a:t>On the text-chat – please write one</a:t>
            </a:r>
            <a:r>
              <a:rPr lang="en-GB" sz="1400" b="1" baseline="0" dirty="0" smtClean="0"/>
              <a:t> or a few words that come to mind when you think about equality?</a:t>
            </a:r>
            <a:endParaRPr lang="en-GB" sz="1400" b="1" dirty="0" smtClean="0"/>
          </a:p>
          <a:p>
            <a:endParaRPr lang="en-GB" sz="1400" b="1" dirty="0" smtClean="0"/>
          </a:p>
          <a:p>
            <a:r>
              <a:rPr lang="en-GB" sz="1400" b="1" dirty="0" smtClean="0"/>
              <a:t>Ask </a:t>
            </a:r>
            <a:r>
              <a:rPr lang="en-GB" sz="1400" b="1" dirty="0"/>
              <a:t>group </a:t>
            </a:r>
          </a:p>
          <a:p>
            <a:pPr marL="174708" indent="-174708">
              <a:buFont typeface="Arial" panose="020B0604020202020204" pitchFamily="34" charset="0"/>
              <a:buChar char="•"/>
            </a:pPr>
            <a:r>
              <a:rPr lang="en-GB" sz="1400" dirty="0"/>
              <a:t>What is meant by </a:t>
            </a:r>
            <a:r>
              <a:rPr lang="en-GB" sz="1400" b="1" dirty="0"/>
              <a:t>equality</a:t>
            </a:r>
            <a:r>
              <a:rPr lang="en-GB" sz="1400" dirty="0"/>
              <a:t>?</a:t>
            </a:r>
          </a:p>
          <a:p>
            <a:pPr marL="174708" indent="-174708">
              <a:buFont typeface="Arial" panose="020B0604020202020204" pitchFamily="34" charset="0"/>
              <a:buChar char="•"/>
            </a:pPr>
            <a:r>
              <a:rPr lang="en-GB" sz="1400" dirty="0"/>
              <a:t>Then reveal answers.</a:t>
            </a:r>
          </a:p>
          <a:p>
            <a:endParaRPr lang="en-GB" sz="1400" dirty="0"/>
          </a:p>
          <a:p>
            <a:pPr marL="174708" indent="-174708">
              <a:buFont typeface="Arial" panose="020B0604020202020204" pitchFamily="34" charset="0"/>
              <a:buChar char="•"/>
            </a:pPr>
            <a:r>
              <a:rPr lang="en-GB" sz="1400" dirty="0"/>
              <a:t>Ask group – what is meant by </a:t>
            </a:r>
            <a:r>
              <a:rPr lang="en-GB" sz="1400" b="1" dirty="0"/>
              <a:t>diversity</a:t>
            </a:r>
            <a:r>
              <a:rPr lang="en-GB" sz="1400" dirty="0"/>
              <a:t>?</a:t>
            </a:r>
          </a:p>
          <a:p>
            <a:pPr marL="174708" indent="-174708">
              <a:buFont typeface="Arial" panose="020B0604020202020204" pitchFamily="34" charset="0"/>
              <a:buChar char="•"/>
            </a:pPr>
            <a:r>
              <a:rPr lang="en-GB" sz="1400" dirty="0"/>
              <a:t>Then reveal answers.</a:t>
            </a:r>
          </a:p>
          <a:p>
            <a:endParaRPr lang="en-GB" dirty="0"/>
          </a:p>
        </p:txBody>
      </p:sp>
      <p:sp>
        <p:nvSpPr>
          <p:cNvPr id="4" name="Slide Number Placeholder 3"/>
          <p:cNvSpPr>
            <a:spLocks noGrp="1"/>
          </p:cNvSpPr>
          <p:nvPr>
            <p:ph type="sldNum" sz="quarter" idx="10"/>
          </p:nvPr>
        </p:nvSpPr>
        <p:spPr/>
        <p:txBody>
          <a:bodyPr/>
          <a:lstStyle/>
          <a:p>
            <a:fld id="{A43416AF-A8A4-7141-9BF6-1C4789027782}" type="slidenum">
              <a:rPr lang="en-US" smtClean="0"/>
              <a:t>6</a:t>
            </a:fld>
            <a:endParaRPr lang="en-US"/>
          </a:p>
        </p:txBody>
      </p:sp>
    </p:spTree>
    <p:extLst>
      <p:ext uri="{BB962C8B-B14F-4D97-AF65-F5344CB8AC3E}">
        <p14:creationId xmlns:p14="http://schemas.microsoft.com/office/powerpoint/2010/main" val="295588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1.45</a:t>
            </a:r>
          </a:p>
          <a:p>
            <a:endParaRPr lang="en-GB" sz="1400" dirty="0" smtClean="0"/>
          </a:p>
          <a:p>
            <a:r>
              <a:rPr lang="en-GB" sz="1400" dirty="0" smtClean="0"/>
              <a:t>Outline </a:t>
            </a:r>
            <a:r>
              <a:rPr lang="en-GB" sz="1400" dirty="0"/>
              <a:t>slide </a:t>
            </a:r>
          </a:p>
        </p:txBody>
      </p:sp>
      <p:sp>
        <p:nvSpPr>
          <p:cNvPr id="4" name="Slide Number Placeholder 3"/>
          <p:cNvSpPr>
            <a:spLocks noGrp="1"/>
          </p:cNvSpPr>
          <p:nvPr>
            <p:ph type="sldNum" sz="quarter" idx="10"/>
          </p:nvPr>
        </p:nvSpPr>
        <p:spPr/>
        <p:txBody>
          <a:bodyPr/>
          <a:lstStyle/>
          <a:p>
            <a:fld id="{A43416AF-A8A4-7141-9BF6-1C4789027782}" type="slidenum">
              <a:rPr lang="en-US" smtClean="0"/>
              <a:t>7</a:t>
            </a:fld>
            <a:endParaRPr lang="en-US"/>
          </a:p>
        </p:txBody>
      </p:sp>
    </p:spTree>
    <p:extLst>
      <p:ext uri="{BB962C8B-B14F-4D97-AF65-F5344CB8AC3E}">
        <p14:creationId xmlns:p14="http://schemas.microsoft.com/office/powerpoint/2010/main" val="56522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Equality Act 2010</a:t>
            </a:r>
          </a:p>
          <a:p>
            <a:r>
              <a:rPr lang="en-GB" sz="1400" dirty="0"/>
              <a:t>The Equality Act replaced most previous anti-discriminatory laws with a single Act to make the law simpler and to remove any inconsistencies/ambiguities. This made the law easier to understand and comply with. It also provided additional protection in some instances , e.g. for disabled people.</a:t>
            </a:r>
          </a:p>
          <a:p>
            <a:endParaRPr lang="en-GB" sz="1400" dirty="0"/>
          </a:p>
          <a:p>
            <a:r>
              <a:rPr lang="en-GB" sz="1400" b="1" dirty="0"/>
              <a:t>It aims to reduce unfair treatment:</a:t>
            </a:r>
          </a:p>
          <a:p>
            <a:pPr marL="174708" indent="-174708">
              <a:buFont typeface="Arial" panose="020B0604020202020204" pitchFamily="34" charset="0"/>
              <a:buChar char="•"/>
            </a:pPr>
            <a:r>
              <a:rPr lang="en-GB" sz="1400" dirty="0"/>
              <a:t>In the workplace</a:t>
            </a:r>
          </a:p>
          <a:p>
            <a:pPr marL="174708" indent="-174708">
              <a:buFont typeface="Arial" panose="020B0604020202020204" pitchFamily="34" charset="0"/>
              <a:buChar char="•"/>
            </a:pPr>
            <a:r>
              <a:rPr lang="en-GB" sz="1400" dirty="0"/>
              <a:t>When providing goods, facilities and services</a:t>
            </a:r>
          </a:p>
          <a:p>
            <a:pPr marL="174708" indent="-174708">
              <a:buFont typeface="Arial" panose="020B0604020202020204" pitchFamily="34" charset="0"/>
              <a:buChar char="•"/>
            </a:pPr>
            <a:r>
              <a:rPr lang="en-GB" sz="1400" dirty="0"/>
              <a:t>When exercising public functions</a:t>
            </a:r>
          </a:p>
          <a:p>
            <a:pPr marL="174708" indent="-174708">
              <a:buFont typeface="Arial" panose="020B0604020202020204" pitchFamily="34" charset="0"/>
              <a:buChar char="•"/>
            </a:pPr>
            <a:r>
              <a:rPr lang="en-GB" sz="1400" dirty="0"/>
              <a:t>In the disposal and management of premises</a:t>
            </a:r>
          </a:p>
          <a:p>
            <a:pPr marL="174708" indent="-174708">
              <a:buFont typeface="Arial" panose="020B0604020202020204" pitchFamily="34" charset="0"/>
              <a:buChar char="•"/>
            </a:pPr>
            <a:r>
              <a:rPr lang="en-GB" sz="1400" dirty="0"/>
              <a:t>In education</a:t>
            </a:r>
          </a:p>
          <a:p>
            <a:pPr marL="174708" indent="-174708">
              <a:buFont typeface="Arial" panose="020B0604020202020204" pitchFamily="34" charset="0"/>
              <a:buChar char="•"/>
            </a:pPr>
            <a:r>
              <a:rPr lang="en-GB" sz="1400" dirty="0"/>
              <a:t>By associations (such as private clubs)</a:t>
            </a:r>
          </a:p>
          <a:p>
            <a:pPr marL="174708" indent="-174708">
              <a:buFont typeface="Arial" panose="020B0604020202020204" pitchFamily="34" charset="0"/>
              <a:buChar char="•"/>
            </a:pPr>
            <a:endParaRPr lang="en-GB" sz="1400" dirty="0"/>
          </a:p>
          <a:p>
            <a:r>
              <a:rPr lang="en-GB" sz="1400" dirty="0"/>
              <a:t>The </a:t>
            </a:r>
            <a:r>
              <a:rPr lang="en-GB" sz="1400" b="1" dirty="0"/>
              <a:t>Public Sector Duty </a:t>
            </a:r>
            <a:r>
              <a:rPr lang="en-GB" sz="1400" dirty="0"/>
              <a:t>is part of the Equality Act</a:t>
            </a:r>
            <a:r>
              <a:rPr lang="en-GB" sz="1400" b="1" dirty="0"/>
              <a:t>  - </a:t>
            </a:r>
            <a:r>
              <a:rPr lang="en-GB" sz="1400" dirty="0"/>
              <a:t>it ensures that public authorities such as local authorities, the NHS, police or schools must have ‘due regard’ or consciously consider or think about  the need to do the 3 things:</a:t>
            </a:r>
          </a:p>
          <a:p>
            <a:pPr marL="174708" indent="-174708">
              <a:buFont typeface="Arial" panose="020B0604020202020204" pitchFamily="34" charset="0"/>
              <a:buChar char="•"/>
            </a:pPr>
            <a:r>
              <a:rPr lang="en-GB" sz="1400" dirty="0"/>
              <a:t>Eliminate unlawful discrimination</a:t>
            </a:r>
          </a:p>
          <a:p>
            <a:pPr marL="174708" indent="-174708">
              <a:buFont typeface="Arial" panose="020B0604020202020204" pitchFamily="34" charset="0"/>
              <a:buChar char="•"/>
            </a:pPr>
            <a:r>
              <a:rPr lang="en-GB" sz="1400" dirty="0"/>
              <a:t>Advance equality of opportunity between people who share a protected characteristic and those who don’t</a:t>
            </a:r>
          </a:p>
          <a:p>
            <a:pPr marL="174708" indent="-174708">
              <a:buFont typeface="Arial" panose="020B0604020202020204" pitchFamily="34" charset="0"/>
              <a:buChar char="•"/>
            </a:pPr>
            <a:r>
              <a:rPr lang="en-GB" sz="1400" dirty="0"/>
              <a:t>Foster or encourage good relations between people who share a protected characteristic and those who don’t</a:t>
            </a:r>
          </a:p>
          <a:p>
            <a:endParaRPr lang="en-GB" sz="1400" dirty="0"/>
          </a:p>
          <a:p>
            <a:r>
              <a:rPr lang="en-GB" sz="1400" b="1" dirty="0"/>
              <a:t>Where a voluntary or community group provides a ‘public function’ then it is subject to the general equality </a:t>
            </a:r>
            <a:r>
              <a:rPr lang="en-GB" sz="1400" dirty="0"/>
              <a:t>duty , </a:t>
            </a:r>
            <a:r>
              <a:rPr lang="en-GB" sz="1400" dirty="0" err="1"/>
              <a:t>e.g</a:t>
            </a:r>
            <a:r>
              <a:rPr lang="en-GB" sz="1400" dirty="0"/>
              <a:t> if you have a contract to deliver a service with the Local Authority  or with one of the CCG’s.</a:t>
            </a:r>
          </a:p>
        </p:txBody>
      </p:sp>
      <p:sp>
        <p:nvSpPr>
          <p:cNvPr id="4" name="Slide Number Placeholder 3"/>
          <p:cNvSpPr>
            <a:spLocks noGrp="1"/>
          </p:cNvSpPr>
          <p:nvPr>
            <p:ph type="sldNum" sz="quarter" idx="10"/>
          </p:nvPr>
        </p:nvSpPr>
        <p:spPr/>
        <p:txBody>
          <a:bodyPr/>
          <a:lstStyle/>
          <a:p>
            <a:fld id="{A43416AF-A8A4-7141-9BF6-1C4789027782}" type="slidenum">
              <a:rPr lang="en-US" smtClean="0"/>
              <a:t>8</a:t>
            </a:fld>
            <a:endParaRPr lang="en-US"/>
          </a:p>
        </p:txBody>
      </p:sp>
    </p:spTree>
    <p:extLst>
      <p:ext uri="{BB962C8B-B14F-4D97-AF65-F5344CB8AC3E}">
        <p14:creationId xmlns:p14="http://schemas.microsoft.com/office/powerpoint/2010/main" val="2590113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t>1.50</a:t>
            </a:r>
          </a:p>
          <a:p>
            <a:endParaRPr lang="en-GB" sz="1400" b="1" dirty="0" smtClean="0"/>
          </a:p>
          <a:p>
            <a:r>
              <a:rPr lang="en-GB" sz="1400" b="1" dirty="0" smtClean="0"/>
              <a:t>At </a:t>
            </a:r>
            <a:r>
              <a:rPr lang="en-GB" sz="1400" b="1" dirty="0"/>
              <a:t>the heart of the Equality Act are the 9 protected characteristics</a:t>
            </a:r>
            <a:r>
              <a:rPr lang="en-GB" sz="1400" b="1" dirty="0" smtClean="0"/>
              <a:t>:</a:t>
            </a:r>
          </a:p>
          <a:p>
            <a:endParaRPr lang="en-GB" sz="1400" b="1" dirty="0" smtClean="0"/>
          </a:p>
          <a:p>
            <a:r>
              <a:rPr lang="en-GB" sz="1400" b="1" dirty="0" smtClean="0"/>
              <a:t>Please turn your microphones on – now tell me if you know any of these?</a:t>
            </a:r>
          </a:p>
          <a:p>
            <a:endParaRPr lang="en-GB" sz="1400" b="1" dirty="0"/>
          </a:p>
          <a:p>
            <a:endParaRPr lang="en-GB" sz="1400" dirty="0"/>
          </a:p>
          <a:p>
            <a:r>
              <a:rPr lang="en-GB" sz="1400" dirty="0"/>
              <a:t>These all apply to England, Wales and Scotland.</a:t>
            </a:r>
          </a:p>
          <a:p>
            <a:endParaRPr lang="en-GB" sz="1400" dirty="0"/>
          </a:p>
          <a:p>
            <a:pPr rtl="0"/>
            <a:r>
              <a:rPr lang="en-GB" sz="1400" b="1" dirty="0"/>
              <a:t>Age:</a:t>
            </a:r>
          </a:p>
          <a:p>
            <a:pPr marL="291179" indent="-291179">
              <a:buFont typeface="Arial" panose="020B0604020202020204" pitchFamily="34" charset="0"/>
              <a:buChar char="•"/>
            </a:pPr>
            <a:r>
              <a:rPr lang="en-US" sz="1400" dirty="0"/>
              <a:t>Age discrimination is where you are treated unfairly because of your age or because you are part of a particular age group</a:t>
            </a:r>
          </a:p>
          <a:p>
            <a:pPr rtl="0"/>
            <a:endParaRPr lang="en-GB" sz="1400" dirty="0"/>
          </a:p>
          <a:p>
            <a:pPr rtl="0"/>
            <a:r>
              <a:rPr lang="en-GB" sz="1400" b="1" dirty="0"/>
              <a:t>Disability:</a:t>
            </a:r>
          </a:p>
          <a:p>
            <a:pPr marL="291179" indent="-291179">
              <a:buFont typeface="Arial" panose="020B0604020202020204" pitchFamily="34" charset="0"/>
              <a:buChar char="•"/>
            </a:pPr>
            <a:r>
              <a:rPr lang="en-GB" sz="1400" dirty="0"/>
              <a:t>A person is deemed to have a disability under the Act if they have a physical or mental impairment AND the impairment has a substantial and long-term adverse effect on their ability to carry out normal day-to-day activities.</a:t>
            </a:r>
          </a:p>
          <a:p>
            <a:pPr marL="291179" indent="-291179">
              <a:buFont typeface="Arial" panose="020B0604020202020204" pitchFamily="34" charset="0"/>
              <a:buChar char="•"/>
            </a:pPr>
            <a:r>
              <a:rPr lang="en-US" sz="1400" dirty="0"/>
              <a:t>Some impairments are automatically treated as a disability, e.g. cancer, visual impairments, multiple sclerosis, HIV, a severe, long-term disfigurement (e.g. facial scarring or a skin disease)</a:t>
            </a:r>
          </a:p>
          <a:p>
            <a:pPr marL="291179" indent="-291179">
              <a:buFont typeface="Arial" panose="020B0604020202020204" pitchFamily="34" charset="0"/>
              <a:buChar char="•"/>
            </a:pPr>
            <a:r>
              <a:rPr lang="en-US" sz="1400" dirty="0"/>
              <a:t>You have an ‘impairment’ if your physical or mental abilities are reduced in some way compared to most people. </a:t>
            </a:r>
          </a:p>
          <a:p>
            <a:pPr marL="291179" indent="-291179">
              <a:buFont typeface="Arial" panose="020B0604020202020204" pitchFamily="34" charset="0"/>
              <a:buChar char="•"/>
            </a:pPr>
            <a:r>
              <a:rPr lang="en-US" sz="1400" dirty="0"/>
              <a:t>An impairment does not have to be a diagnosed medical condition. If you are suffering from stress, you might have mental impairments – e.g. difficulty concentrating as well as physical impairments such as extreme tiredness and difficulty sleeping. Your impairment does not have to stop you doing anything,  provided it makes it harder. </a:t>
            </a:r>
          </a:p>
          <a:p>
            <a:pPr rtl="0"/>
            <a:endParaRPr lang="en-GB" sz="1400" dirty="0"/>
          </a:p>
          <a:p>
            <a:pPr rtl="0"/>
            <a:r>
              <a:rPr lang="en-GB" sz="1400" b="1" dirty="0"/>
              <a:t>Gender reassignment:</a:t>
            </a:r>
          </a:p>
          <a:p>
            <a:pPr marL="291179" indent="-291179">
              <a:buFont typeface="Arial" panose="020B0604020202020204" pitchFamily="34" charset="0"/>
              <a:buChar char="•"/>
            </a:pPr>
            <a:r>
              <a:rPr lang="en-US" sz="1400" dirty="0"/>
              <a:t>You must not be discriminated against because you’re a transsexual person. </a:t>
            </a:r>
          </a:p>
          <a:p>
            <a:pPr marL="291179" indent="-291179" defTabSz="465887">
              <a:buFont typeface="Arial" panose="020B0604020202020204" pitchFamily="34" charset="0"/>
              <a:buChar char="•"/>
              <a:defRPr/>
            </a:pPr>
            <a:r>
              <a:rPr lang="en-US" sz="1400" dirty="0"/>
              <a:t>Gender reassignment for these purposes is a personal process rather than a medical one</a:t>
            </a:r>
          </a:p>
          <a:p>
            <a:endParaRPr lang="en-US" sz="1400" dirty="0"/>
          </a:p>
          <a:p>
            <a:r>
              <a:rPr lang="en-US" sz="1400" dirty="0"/>
              <a:t>A transsexual person is defined as someone who:</a:t>
            </a:r>
          </a:p>
          <a:p>
            <a:pPr marL="174708" indent="-174708">
              <a:buFont typeface="Arial" panose="020B0604020202020204" pitchFamily="34" charset="0"/>
              <a:buChar char="•"/>
            </a:pPr>
            <a:r>
              <a:rPr lang="en-US" sz="1400" dirty="0"/>
              <a:t>wants to change their gender, whether they go through with the medical treatment or not</a:t>
            </a:r>
          </a:p>
          <a:p>
            <a:pPr marL="174708" indent="-174708">
              <a:buFont typeface="Arial" panose="020B0604020202020204" pitchFamily="34" charset="0"/>
              <a:buChar char="•"/>
            </a:pPr>
            <a:r>
              <a:rPr lang="en-US" sz="1400" dirty="0"/>
              <a:t>has had a gender reassignment</a:t>
            </a:r>
          </a:p>
          <a:p>
            <a:pPr marL="174708" indent="-174708">
              <a:buFont typeface="Arial" panose="020B0604020202020204" pitchFamily="34" charset="0"/>
              <a:buChar char="•"/>
            </a:pPr>
            <a:r>
              <a:rPr lang="en-US" sz="1400" dirty="0"/>
              <a:t>is undergoing medical treatment to reassign their gender</a:t>
            </a:r>
          </a:p>
          <a:p>
            <a:pPr marL="174708" indent="-174708">
              <a:buFont typeface="Arial" panose="020B0604020202020204" pitchFamily="34" charset="0"/>
              <a:buChar char="•"/>
            </a:pPr>
            <a:r>
              <a:rPr lang="en-US" sz="1400" dirty="0"/>
              <a:t>has started the medical process but has decided to stop it</a:t>
            </a:r>
          </a:p>
          <a:p>
            <a:pPr marL="174708" indent="-174708">
              <a:buFont typeface="Arial" panose="020B0604020202020204" pitchFamily="34" charset="0"/>
              <a:buChar char="•"/>
            </a:pPr>
            <a:r>
              <a:rPr lang="en-US" sz="1400" dirty="0"/>
              <a:t>has decided to adopt the identity of their chosen gender without undergoing a medical gender reassignment </a:t>
            </a:r>
          </a:p>
          <a:p>
            <a:pPr marL="174708" indent="-174708">
              <a:buFont typeface="Arial" panose="020B0604020202020204" pitchFamily="34" charset="0"/>
              <a:buChar char="•"/>
            </a:pPr>
            <a:r>
              <a:rPr lang="en-US" sz="1400" dirty="0"/>
              <a:t>wants to dress as their chosen gender, all the time or only </a:t>
            </a:r>
            <a:r>
              <a:rPr lang="en-US" sz="1400" dirty="0" smtClean="0"/>
              <a:t>occasionally</a:t>
            </a:r>
          </a:p>
          <a:p>
            <a:pPr marL="174708" indent="-174708">
              <a:buFont typeface="Arial" panose="020B0604020202020204" pitchFamily="34" charset="0"/>
              <a:buChar char="•"/>
            </a:pPr>
            <a:endParaRPr lang="en-US" sz="1400" dirty="0" smtClean="0"/>
          </a:p>
          <a:p>
            <a:pPr rtl="0"/>
            <a:r>
              <a:rPr lang="en-GB" sz="1400" b="1" dirty="0" smtClean="0"/>
              <a:t>Marriage </a:t>
            </a:r>
            <a:r>
              <a:rPr lang="en-GB" sz="1400" b="1" dirty="0"/>
              <a:t>and civil partnership:</a:t>
            </a:r>
          </a:p>
          <a:p>
            <a:pPr marL="291179" indent="-291179">
              <a:buFont typeface="Arial" panose="020B0604020202020204" pitchFamily="34" charset="0"/>
              <a:buChar char="•"/>
            </a:pPr>
            <a:r>
              <a:rPr lang="en-US" sz="1400" dirty="0"/>
              <a:t>You must not be discriminated against because you are married or in a civil partnership.</a:t>
            </a:r>
          </a:p>
          <a:p>
            <a:pPr marL="291179" indent="-291179">
              <a:buFont typeface="Arial" panose="020B0604020202020204" pitchFamily="34" charset="0"/>
              <a:buChar char="•"/>
            </a:pPr>
            <a:r>
              <a:rPr lang="en-US" sz="1400" dirty="0"/>
              <a:t>If you are separated you are still protected until your marriage or civil partnership is legally </a:t>
            </a:r>
            <a:r>
              <a:rPr lang="en-US" sz="1400" dirty="0" smtClean="0"/>
              <a:t>dissolved</a:t>
            </a:r>
          </a:p>
          <a:p>
            <a:pPr marL="291179" indent="-291179">
              <a:buFont typeface="Arial" panose="020B0604020202020204" pitchFamily="34" charset="0"/>
              <a:buChar char="•"/>
            </a:pPr>
            <a:endParaRPr lang="en-US" sz="1400" dirty="0" smtClean="0"/>
          </a:p>
          <a:p>
            <a:pPr marL="0" indent="0">
              <a:buFont typeface="Arial" panose="020B0604020202020204" pitchFamily="34" charset="0"/>
              <a:buNone/>
            </a:pPr>
            <a:r>
              <a:rPr lang="en-US" sz="1600" b="1" dirty="0" smtClean="0"/>
              <a:t>Pregnancy</a:t>
            </a:r>
            <a:r>
              <a:rPr lang="en-US" sz="1600" b="1" baseline="0" dirty="0" smtClean="0"/>
              <a:t> and maternity:</a:t>
            </a:r>
          </a:p>
          <a:p>
            <a:r>
              <a:rPr lang="en-US" sz="1400" b="0" i="0" kern="1200" dirty="0" smtClean="0">
                <a:solidFill>
                  <a:schemeClr val="tx1"/>
                </a:solidFill>
                <a:effectLst/>
                <a:latin typeface="+mn-lt"/>
                <a:ea typeface="+mn-ea"/>
                <a:cs typeface="+mn-cs"/>
              </a:rPr>
              <a:t>Pregnancy and maternity discrimination is dealt with differently. If you’re in the ‘protected period’ you have greater protection. The ‘protected period’ runs from the start of your pregnancy to the end of your maternity leave. If yo</a:t>
            </a:r>
            <a:r>
              <a:rPr lang="en-US" sz="1400" b="0" i="0" kern="1200" baseline="0" dirty="0" smtClean="0">
                <a:solidFill>
                  <a:schemeClr val="tx1"/>
                </a:solidFill>
                <a:effectLst/>
                <a:latin typeface="+mn-lt"/>
                <a:ea typeface="+mn-ea"/>
                <a:cs typeface="+mn-cs"/>
              </a:rPr>
              <a:t>u are</a:t>
            </a:r>
            <a:r>
              <a:rPr lang="en-US" sz="1400" b="0" i="0" kern="1200" dirty="0" smtClean="0">
                <a:solidFill>
                  <a:schemeClr val="tx1"/>
                </a:solidFill>
                <a:effectLst/>
                <a:latin typeface="+mn-lt"/>
                <a:ea typeface="+mn-ea"/>
                <a:cs typeface="+mn-cs"/>
              </a:rPr>
              <a:t> not entitled to maternity leave, for example because you're an agency worker rather than an employee, the protected period ends 2 weeks after the birth.</a:t>
            </a:r>
          </a:p>
          <a:p>
            <a:pPr rtl="0"/>
            <a:r>
              <a:rPr lang="en-US" sz="1400" b="0" i="0" kern="1200" dirty="0" smtClean="0">
                <a:solidFill>
                  <a:schemeClr val="tx1"/>
                </a:solidFill>
                <a:effectLst/>
                <a:latin typeface="+mn-lt"/>
                <a:ea typeface="+mn-ea"/>
                <a:cs typeface="+mn-cs"/>
              </a:rPr>
              <a:t>It counts as </a:t>
            </a:r>
            <a:r>
              <a:rPr lang="en-US" sz="1400" b="1" i="0" kern="1200" dirty="0" smtClean="0">
                <a:solidFill>
                  <a:schemeClr val="tx1"/>
                </a:solidFill>
                <a:effectLst/>
                <a:latin typeface="+mn-lt"/>
                <a:ea typeface="+mn-ea"/>
                <a:cs typeface="+mn-cs"/>
              </a:rPr>
              <a:t>pregnancy</a:t>
            </a:r>
            <a:r>
              <a:rPr lang="en-US" sz="1400" b="0" i="0" kern="1200" dirty="0" smtClean="0">
                <a:solidFill>
                  <a:schemeClr val="tx1"/>
                </a:solidFill>
                <a:effectLst/>
                <a:latin typeface="+mn-lt"/>
                <a:ea typeface="+mn-ea"/>
                <a:cs typeface="+mn-cs"/>
              </a:rPr>
              <a:t> discrimination if you’re treated </a:t>
            </a:r>
            <a:r>
              <a:rPr lang="en-US" sz="1400" b="0" i="0" kern="1200" dirty="0" err="1" smtClean="0">
                <a:solidFill>
                  <a:schemeClr val="tx1"/>
                </a:solidFill>
                <a:effectLst/>
                <a:latin typeface="+mn-lt"/>
                <a:ea typeface="+mn-ea"/>
                <a:cs typeface="+mn-cs"/>
              </a:rPr>
              <a:t>unfavourably</a:t>
            </a:r>
            <a:r>
              <a:rPr lang="en-US" sz="1400" b="0" i="0" kern="1200" dirty="0" smtClean="0">
                <a:solidFill>
                  <a:schemeClr val="tx1"/>
                </a:solidFill>
                <a:effectLst/>
                <a:latin typeface="+mn-lt"/>
                <a:ea typeface="+mn-ea"/>
                <a:cs typeface="+mn-cs"/>
              </a:rPr>
              <a:t> because you</a:t>
            </a:r>
            <a:r>
              <a:rPr lang="en-US" sz="1400" b="0" i="0" kern="1200" baseline="0" dirty="0" smtClean="0">
                <a:solidFill>
                  <a:schemeClr val="tx1"/>
                </a:solidFill>
                <a:effectLst/>
                <a:latin typeface="+mn-lt"/>
                <a:ea typeface="+mn-ea"/>
                <a:cs typeface="+mn-cs"/>
              </a:rPr>
              <a:t> </a:t>
            </a:r>
            <a:r>
              <a:rPr lang="en-US" sz="1400" b="0" i="0" kern="1200" dirty="0" smtClean="0">
                <a:solidFill>
                  <a:schemeClr val="tx1"/>
                </a:solidFill>
                <a:effectLst/>
                <a:latin typeface="+mn-lt"/>
                <a:ea typeface="+mn-ea"/>
                <a:cs typeface="+mn-cs"/>
              </a:rPr>
              <a:t>are pregnant;</a:t>
            </a:r>
            <a:r>
              <a:rPr lang="en-US" sz="1400" b="0" i="0" kern="1200" baseline="0" dirty="0" smtClean="0">
                <a:solidFill>
                  <a:schemeClr val="tx1"/>
                </a:solidFill>
                <a:effectLst/>
                <a:latin typeface="+mn-lt"/>
                <a:ea typeface="+mn-ea"/>
                <a:cs typeface="+mn-cs"/>
              </a:rPr>
              <a:t> </a:t>
            </a:r>
            <a:r>
              <a:rPr lang="en-US" sz="1400" b="0" i="0" kern="1200" dirty="0" smtClean="0">
                <a:solidFill>
                  <a:schemeClr val="tx1"/>
                </a:solidFill>
                <a:effectLst/>
                <a:latin typeface="+mn-lt"/>
                <a:ea typeface="+mn-ea"/>
                <a:cs typeface="+mn-cs"/>
              </a:rPr>
              <a:t>have a pregnancy-related illness; are on maternity leave</a:t>
            </a:r>
          </a:p>
          <a:p>
            <a:pPr rtl="0"/>
            <a:r>
              <a:rPr lang="en-US" sz="1400" b="0" i="0" kern="1200" dirty="0" smtClean="0">
                <a:solidFill>
                  <a:schemeClr val="tx1"/>
                </a:solidFill>
                <a:effectLst/>
                <a:latin typeface="+mn-lt"/>
                <a:ea typeface="+mn-ea"/>
                <a:cs typeface="+mn-cs"/>
              </a:rPr>
              <a:t>It counts as </a:t>
            </a:r>
            <a:r>
              <a:rPr lang="en-US" sz="1400" b="1" i="0" kern="1200" dirty="0" smtClean="0">
                <a:solidFill>
                  <a:schemeClr val="tx1"/>
                </a:solidFill>
                <a:effectLst/>
                <a:latin typeface="+mn-lt"/>
                <a:ea typeface="+mn-ea"/>
                <a:cs typeface="+mn-cs"/>
              </a:rPr>
              <a:t>sex </a:t>
            </a:r>
            <a:r>
              <a:rPr lang="en-US" sz="1400" b="0" i="0" kern="1200" dirty="0" smtClean="0">
                <a:solidFill>
                  <a:schemeClr val="tx1"/>
                </a:solidFill>
                <a:effectLst/>
                <a:latin typeface="+mn-lt"/>
                <a:ea typeface="+mn-ea"/>
                <a:cs typeface="+mn-cs"/>
              </a:rPr>
              <a:t>discrimination if you experience </a:t>
            </a:r>
            <a:r>
              <a:rPr lang="en-US" sz="1400" b="0" i="0" kern="1200" dirty="0" err="1" smtClean="0">
                <a:solidFill>
                  <a:schemeClr val="tx1"/>
                </a:solidFill>
                <a:effectLst/>
                <a:latin typeface="+mn-lt"/>
                <a:ea typeface="+mn-ea"/>
                <a:cs typeface="+mn-cs"/>
              </a:rPr>
              <a:t>unfavourable</a:t>
            </a:r>
            <a:r>
              <a:rPr lang="en-US" sz="1400" b="0" i="0" kern="1200" dirty="0" smtClean="0">
                <a:solidFill>
                  <a:schemeClr val="tx1"/>
                </a:solidFill>
                <a:effectLst/>
                <a:latin typeface="+mn-lt"/>
                <a:ea typeface="+mn-ea"/>
                <a:cs typeface="+mn-cs"/>
              </a:rPr>
              <a:t> treatment outside of the protected period because you</a:t>
            </a:r>
            <a:r>
              <a:rPr lang="en-US" sz="1400" b="0" i="0" kern="1200" baseline="0" dirty="0" smtClean="0">
                <a:solidFill>
                  <a:schemeClr val="tx1"/>
                </a:solidFill>
                <a:effectLst/>
                <a:latin typeface="+mn-lt"/>
                <a:ea typeface="+mn-ea"/>
                <a:cs typeface="+mn-cs"/>
              </a:rPr>
              <a:t> have </a:t>
            </a:r>
            <a:r>
              <a:rPr lang="en-US" sz="1400" b="0" i="0" kern="1200" dirty="0" smtClean="0">
                <a:solidFill>
                  <a:schemeClr val="tx1"/>
                </a:solidFill>
                <a:effectLst/>
                <a:latin typeface="+mn-lt"/>
                <a:ea typeface="+mn-ea"/>
                <a:cs typeface="+mn-cs"/>
              </a:rPr>
              <a:t>a child. It’s also sex discrimination if</a:t>
            </a:r>
            <a:r>
              <a:rPr lang="en-US" sz="1400" b="0" i="0" kern="1200" baseline="0" dirty="0" smtClean="0">
                <a:solidFill>
                  <a:schemeClr val="tx1"/>
                </a:solidFill>
                <a:effectLst/>
                <a:latin typeface="+mn-lt"/>
                <a:ea typeface="+mn-ea"/>
                <a:cs typeface="+mn-cs"/>
              </a:rPr>
              <a:t> an</a:t>
            </a:r>
            <a:r>
              <a:rPr lang="en-US" sz="1400" b="0" i="0" kern="1200" dirty="0" smtClean="0">
                <a:solidFill>
                  <a:schemeClr val="tx1"/>
                </a:solidFill>
                <a:effectLst/>
                <a:latin typeface="+mn-lt"/>
                <a:ea typeface="+mn-ea"/>
                <a:cs typeface="+mn-cs"/>
              </a:rPr>
              <a:t> employer treats you less </a:t>
            </a:r>
            <a:r>
              <a:rPr lang="en-US" sz="1400" b="0" i="0" kern="1200" dirty="0" err="1" smtClean="0">
                <a:solidFill>
                  <a:schemeClr val="tx1"/>
                </a:solidFill>
                <a:effectLst/>
                <a:latin typeface="+mn-lt"/>
                <a:ea typeface="+mn-ea"/>
                <a:cs typeface="+mn-cs"/>
              </a:rPr>
              <a:t>favourably</a:t>
            </a:r>
            <a:r>
              <a:rPr lang="en-US" sz="1400" b="0" i="0" kern="1200" dirty="0" smtClean="0">
                <a:solidFill>
                  <a:schemeClr val="tx1"/>
                </a:solidFill>
                <a:effectLst/>
                <a:latin typeface="+mn-lt"/>
                <a:ea typeface="+mn-ea"/>
                <a:cs typeface="+mn-cs"/>
              </a:rPr>
              <a:t> outside the protected period because you have postnatal depression.</a:t>
            </a:r>
          </a:p>
          <a:p>
            <a:pPr marL="0" indent="0">
              <a:buFont typeface="Arial" panose="020B0604020202020204" pitchFamily="34" charset="0"/>
              <a:buNone/>
            </a:pPr>
            <a:endParaRPr lang="en-GB" sz="1400" dirty="0"/>
          </a:p>
          <a:p>
            <a:pPr rtl="0"/>
            <a:r>
              <a:rPr lang="en-GB" sz="1400" b="1" dirty="0" smtClean="0"/>
              <a:t>Race</a:t>
            </a:r>
            <a:r>
              <a:rPr lang="en-GB" sz="1400" b="1" dirty="0"/>
              <a:t>:</a:t>
            </a:r>
          </a:p>
          <a:p>
            <a:r>
              <a:rPr lang="en-US" sz="1400" dirty="0"/>
              <a:t>Race discrimination is when you’re treated unfairly because of one of the following things:</a:t>
            </a:r>
          </a:p>
          <a:p>
            <a:pPr marL="174708" indent="-174708">
              <a:buFont typeface="Arial" panose="020B0604020202020204" pitchFamily="34" charset="0"/>
              <a:buChar char="•"/>
            </a:pPr>
            <a:r>
              <a:rPr lang="en-US" sz="1400" dirty="0" err="1"/>
              <a:t>colour</a:t>
            </a:r>
            <a:endParaRPr lang="en-US" sz="1400" dirty="0"/>
          </a:p>
          <a:p>
            <a:pPr marL="174708" indent="-174708">
              <a:buFont typeface="Arial" panose="020B0604020202020204" pitchFamily="34" charset="0"/>
              <a:buChar char="•"/>
            </a:pPr>
            <a:r>
              <a:rPr lang="en-US" sz="1400" dirty="0"/>
              <a:t>nationality</a:t>
            </a:r>
          </a:p>
          <a:p>
            <a:pPr marL="174708" indent="-174708">
              <a:buFont typeface="Arial" panose="020B0604020202020204" pitchFamily="34" charset="0"/>
              <a:buChar char="•"/>
            </a:pPr>
            <a:r>
              <a:rPr lang="en-US" sz="1400" dirty="0"/>
              <a:t>ethnic origin</a:t>
            </a:r>
          </a:p>
          <a:p>
            <a:pPr marL="174708" indent="-174708">
              <a:buFont typeface="Arial" panose="020B0604020202020204" pitchFamily="34" charset="0"/>
              <a:buChar char="•"/>
            </a:pPr>
            <a:r>
              <a:rPr lang="en-US" sz="1400" dirty="0"/>
              <a:t>national origin</a:t>
            </a:r>
          </a:p>
          <a:p>
            <a:pPr rtl="0"/>
            <a:endParaRPr lang="en-GB" sz="1400" b="1" dirty="0"/>
          </a:p>
          <a:p>
            <a:pPr rtl="0"/>
            <a:r>
              <a:rPr lang="en-GB" sz="1400" b="1" dirty="0"/>
              <a:t>Religion or belief:</a:t>
            </a:r>
          </a:p>
          <a:p>
            <a:pPr marL="291179" indent="-291179">
              <a:buFont typeface="Arial" panose="020B0604020202020204" pitchFamily="34" charset="0"/>
              <a:buChar char="•"/>
            </a:pPr>
            <a:r>
              <a:rPr lang="en-US" sz="1400" dirty="0"/>
              <a:t>This covers discrimination because people have particular faiths and beliefs. Belief means both religious and non religious beliefs.</a:t>
            </a:r>
          </a:p>
          <a:p>
            <a:endParaRPr lang="en-US" sz="1400" dirty="0"/>
          </a:p>
          <a:p>
            <a:r>
              <a:rPr lang="en-US" sz="1400" dirty="0"/>
              <a:t>What is meant by religion?</a:t>
            </a:r>
          </a:p>
          <a:p>
            <a:pPr marL="291179" indent="-291179">
              <a:buFont typeface="Arial" panose="020B0604020202020204" pitchFamily="34" charset="0"/>
              <a:buChar char="•"/>
            </a:pPr>
            <a:r>
              <a:rPr lang="en-US" sz="1400" dirty="0"/>
              <a:t>Organized religions, e.g. Islam, Christianity, Judaism, Sikhism, Buddhism and Hinduism.</a:t>
            </a:r>
          </a:p>
          <a:p>
            <a:pPr marL="291179" indent="-291179">
              <a:buFont typeface="Arial" panose="020B0604020202020204" pitchFamily="34" charset="0"/>
              <a:buChar char="•"/>
            </a:pPr>
            <a:r>
              <a:rPr lang="en-US" sz="1400" dirty="0"/>
              <a:t>Religion also includes smaller religions or sects, e.g. Rastafarianism, Scientology or Paganism.</a:t>
            </a:r>
          </a:p>
          <a:p>
            <a:pPr marL="291179" indent="-291179">
              <a:buFont typeface="Arial" panose="020B0604020202020204" pitchFamily="34" charset="0"/>
              <a:buChar char="•"/>
            </a:pPr>
            <a:r>
              <a:rPr lang="en-US" sz="1400" dirty="0"/>
              <a:t>You can also be discriminated against because you belong to a specific denomination or sect within a religion ,e.g. Protestants, Methodists or Jehovah’s Witnesses within </a:t>
            </a:r>
          </a:p>
          <a:p>
            <a:pPr rtl="0"/>
            <a:endParaRPr lang="en-US" sz="1400" dirty="0"/>
          </a:p>
          <a:p>
            <a:pPr marL="291179" indent="-291179">
              <a:buFont typeface="Arial" panose="020B0604020202020204" pitchFamily="34" charset="0"/>
              <a:buChar char="•"/>
            </a:pPr>
            <a:r>
              <a:rPr lang="en-US" sz="1400" dirty="0"/>
              <a:t>You are  also protected against discrimination under the Equality Act</a:t>
            </a:r>
            <a:r>
              <a:rPr lang="en-US" sz="1400" b="1" dirty="0"/>
              <a:t> </a:t>
            </a:r>
            <a:r>
              <a:rPr lang="en-US" sz="1400" dirty="0"/>
              <a:t>if you don’t belong to any religion or have any religious  beliefs, e.g. Atheists</a:t>
            </a:r>
          </a:p>
          <a:p>
            <a:pPr rtl="0"/>
            <a:endParaRPr lang="en-GB" sz="1400" b="1" dirty="0"/>
          </a:p>
          <a:p>
            <a:pPr rtl="0"/>
            <a:r>
              <a:rPr lang="en-GB" sz="1400" b="1" dirty="0"/>
              <a:t>Sex:</a:t>
            </a:r>
          </a:p>
          <a:p>
            <a:pPr marL="291179" indent="-291179">
              <a:buFont typeface="Arial" panose="020B0604020202020204" pitchFamily="34" charset="0"/>
              <a:buChar char="•"/>
            </a:pPr>
            <a:r>
              <a:rPr lang="en-US" sz="1400" dirty="0"/>
              <a:t>Sex discrimination is where you are treated unfairly because you are a man or a woman. It applies to men and women of any age and ,therefore, includes girls and boys.</a:t>
            </a:r>
          </a:p>
          <a:p>
            <a:pPr rtl="0"/>
            <a:endParaRPr lang="en-GB" sz="1400" b="1" dirty="0"/>
          </a:p>
          <a:p>
            <a:pPr rtl="0"/>
            <a:r>
              <a:rPr lang="en-GB" sz="1400" b="1" dirty="0"/>
              <a:t>Sexual orientation:</a:t>
            </a:r>
          </a:p>
          <a:p>
            <a:pPr marL="291179" indent="-291179">
              <a:buFont typeface="Arial" panose="020B0604020202020204" pitchFamily="34" charset="0"/>
              <a:buChar char="•"/>
            </a:pPr>
            <a:r>
              <a:rPr lang="en-US" sz="1400" dirty="0"/>
              <a:t>You must not be discriminated against because you are  gay, lesbian, bisexual or heterosexual.</a:t>
            </a:r>
            <a:endParaRPr lang="en-GB" sz="1400" dirty="0"/>
          </a:p>
          <a:p>
            <a:pPr marL="291179" indent="-291179">
              <a:buFont typeface="Arial" panose="020B0604020202020204" pitchFamily="34" charset="0"/>
              <a:buChar char="•"/>
            </a:pPr>
            <a:r>
              <a:rPr lang="en-US" sz="1400" dirty="0"/>
              <a:t>This is different to gender reassignment – if you are treated differently because you are a transsexual person, this is discrimination because of gender reassignment.</a:t>
            </a:r>
          </a:p>
          <a:p>
            <a:pPr marL="174708" indent="-174708">
              <a:buFont typeface="Arial" panose="020B0604020202020204" pitchFamily="34" charset="0"/>
              <a:buChar char="•"/>
            </a:pPr>
            <a:r>
              <a:rPr lang="en-US" dirty="0"/>
              <a:t>   It is also unlawful to discriminate because of the sexual orientation of someone you are with or someone you know. This could be a parent, child, partner or friend.</a:t>
            </a:r>
            <a:endParaRPr lang="en-GB" dirty="0"/>
          </a:p>
          <a:p>
            <a:endParaRPr lang="en-GB" dirty="0"/>
          </a:p>
        </p:txBody>
      </p:sp>
      <p:sp>
        <p:nvSpPr>
          <p:cNvPr id="4" name="Slide Number Placeholder 3"/>
          <p:cNvSpPr>
            <a:spLocks noGrp="1"/>
          </p:cNvSpPr>
          <p:nvPr>
            <p:ph type="sldNum" sz="quarter" idx="10"/>
          </p:nvPr>
        </p:nvSpPr>
        <p:spPr/>
        <p:txBody>
          <a:bodyPr/>
          <a:lstStyle/>
          <a:p>
            <a:fld id="{A43416AF-A8A4-7141-9BF6-1C4789027782}" type="slidenum">
              <a:rPr lang="en-US" smtClean="0"/>
              <a:t>9</a:t>
            </a:fld>
            <a:endParaRPr lang="en-US"/>
          </a:p>
        </p:txBody>
      </p:sp>
    </p:spTree>
    <p:extLst>
      <p:ext uri="{BB962C8B-B14F-4D97-AF65-F5344CB8AC3E}">
        <p14:creationId xmlns:p14="http://schemas.microsoft.com/office/powerpoint/2010/main" val="388339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t>2.00</a:t>
            </a:r>
          </a:p>
          <a:p>
            <a:endParaRPr lang="en-GB" sz="1400" b="1" dirty="0" smtClean="0"/>
          </a:p>
          <a:p>
            <a:r>
              <a:rPr lang="en-GB" sz="1400" b="1" dirty="0" smtClean="0"/>
              <a:t>How </a:t>
            </a:r>
            <a:r>
              <a:rPr lang="en-GB" sz="1400" b="1" dirty="0"/>
              <a:t>times have changed – show </a:t>
            </a:r>
            <a:r>
              <a:rPr lang="en-GB" sz="1400" b="1" dirty="0" smtClean="0"/>
              <a:t>video</a:t>
            </a:r>
            <a:r>
              <a:rPr lang="en-GB" sz="1400" b="1" baseline="0" dirty="0" smtClean="0"/>
              <a:t> – what a housewife must know – 1930s</a:t>
            </a:r>
            <a:endParaRPr lang="en-GB" sz="1400" dirty="0"/>
          </a:p>
          <a:p>
            <a:r>
              <a:rPr lang="en-GB" sz="1400" dirty="0" smtClean="0">
                <a:hlinkClick r:id="rId3"/>
              </a:rPr>
              <a:t>https://www.youtube.com/watch?v=xcqjgQj6tJk</a:t>
            </a:r>
            <a:endParaRPr lang="en-GB" sz="1400" dirty="0"/>
          </a:p>
          <a:p>
            <a:pPr defTabSz="465887">
              <a:defRPr/>
            </a:pPr>
            <a:endParaRPr lang="en-GB" sz="1400" b="1" dirty="0"/>
          </a:p>
          <a:p>
            <a:pPr defTabSz="465887">
              <a:defRPr/>
            </a:pPr>
            <a:r>
              <a:rPr lang="en-GB" sz="1400" b="1" dirty="0"/>
              <a:t>Seek feedback</a:t>
            </a:r>
          </a:p>
          <a:p>
            <a:pPr defTabSz="465887">
              <a:defRPr/>
            </a:pPr>
            <a:endParaRPr lang="en-GB" b="1" baseline="0" dirty="0" smtClean="0"/>
          </a:p>
          <a:p>
            <a:pPr defTabSz="465887">
              <a:defRPr/>
            </a:pPr>
            <a:r>
              <a:rPr lang="en-GB" sz="1400" b="1" dirty="0"/>
              <a:t>There has been a surge in race crime since the </a:t>
            </a:r>
            <a:r>
              <a:rPr lang="en-GB" sz="1400" b="1" dirty="0" err="1"/>
              <a:t>Brexit</a:t>
            </a:r>
            <a:r>
              <a:rPr lang="en-GB" sz="1400" b="1" dirty="0"/>
              <a:t> Vote:</a:t>
            </a:r>
          </a:p>
          <a:p>
            <a:pPr marL="291179" indent="-291179" defTabSz="465887">
              <a:buFont typeface="Arial" panose="020B0604020202020204" pitchFamily="34" charset="0"/>
              <a:buChar char="•"/>
              <a:defRPr/>
            </a:pPr>
            <a:r>
              <a:rPr lang="en-GB" sz="1400" dirty="0"/>
              <a:t>41% jump in reported racist or religious abuse incidents in the month after UK voted to leave the EU</a:t>
            </a:r>
          </a:p>
          <a:p>
            <a:pPr marL="291179" indent="-291179" defTabSz="465887">
              <a:buFont typeface="Arial" panose="020B0604020202020204" pitchFamily="34" charset="0"/>
              <a:buChar char="•"/>
              <a:defRPr/>
            </a:pPr>
            <a:r>
              <a:rPr lang="en-GB" sz="1400" dirty="0"/>
              <a:t>By the end of that year (2016) the number of hate crimes overall had increased by 19% on the previous year.</a:t>
            </a:r>
          </a:p>
          <a:p>
            <a:pPr defTabSz="465887">
              <a:defRPr/>
            </a:pPr>
            <a:endParaRPr lang="en-GB" b="1" baseline="0" dirty="0" smtClean="0"/>
          </a:p>
          <a:p>
            <a:endParaRPr lang="en-GB" dirty="0"/>
          </a:p>
        </p:txBody>
      </p:sp>
      <p:sp>
        <p:nvSpPr>
          <p:cNvPr id="4" name="Slide Number Placeholder 3"/>
          <p:cNvSpPr>
            <a:spLocks noGrp="1"/>
          </p:cNvSpPr>
          <p:nvPr>
            <p:ph type="sldNum" sz="quarter" idx="10"/>
          </p:nvPr>
        </p:nvSpPr>
        <p:spPr/>
        <p:txBody>
          <a:bodyPr/>
          <a:lstStyle/>
          <a:p>
            <a:fld id="{A43416AF-A8A4-7141-9BF6-1C4789027782}" type="slidenum">
              <a:rPr lang="en-US" smtClean="0"/>
              <a:t>10</a:t>
            </a:fld>
            <a:endParaRPr lang="en-US"/>
          </a:p>
        </p:txBody>
      </p:sp>
    </p:spTree>
    <p:extLst>
      <p:ext uri="{BB962C8B-B14F-4D97-AF65-F5344CB8AC3E}">
        <p14:creationId xmlns:p14="http://schemas.microsoft.com/office/powerpoint/2010/main" val="1543456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lue Title">
    <p:spTree>
      <p:nvGrpSpPr>
        <p:cNvPr id="1" name=""/>
        <p:cNvGrpSpPr/>
        <p:nvPr/>
      </p:nvGrpSpPr>
      <p:grpSpPr>
        <a:xfrm>
          <a:off x="0" y="0"/>
          <a:ext cx="0" cy="0"/>
          <a:chOff x="0" y="0"/>
          <a:chExt cx="0" cy="0"/>
        </a:xfrm>
      </p:grpSpPr>
      <p:sp>
        <p:nvSpPr>
          <p:cNvPr id="6" name="Rectangle 5"/>
          <p:cNvSpPr/>
          <p:nvPr userDrawn="1"/>
        </p:nvSpPr>
        <p:spPr>
          <a:xfrm>
            <a:off x="0" y="3429000"/>
            <a:ext cx="9144000" cy="3429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429000"/>
            <a:ext cx="9144000" cy="3429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3789040"/>
            <a:ext cx="7772400" cy="578495"/>
          </a:xfrm>
        </p:spPr>
        <p:txBody>
          <a:bodyPr/>
          <a:lstStyle>
            <a:lvl1pPr algn="l">
              <a:defRPr/>
            </a:lvl1pPr>
          </a:lstStyle>
          <a:p>
            <a:r>
              <a:rPr lang="en-GB" dirty="0"/>
              <a:t>Presentation Title</a:t>
            </a:r>
            <a:endParaRPr lang="en-US" dirty="0"/>
          </a:p>
        </p:txBody>
      </p:sp>
      <p:sp>
        <p:nvSpPr>
          <p:cNvPr id="3" name="Subtitle 2"/>
          <p:cNvSpPr>
            <a:spLocks noGrp="1"/>
          </p:cNvSpPr>
          <p:nvPr>
            <p:ph type="subTitle" idx="1" hasCustomPrompt="1"/>
          </p:nvPr>
        </p:nvSpPr>
        <p:spPr>
          <a:xfrm>
            <a:off x="685800" y="4398914"/>
            <a:ext cx="6400800" cy="625624"/>
          </a:xfrm>
        </p:spPr>
        <p:txBody>
          <a:bodyPr>
            <a:normAutofit/>
          </a:bodyPr>
          <a:lstStyle>
            <a:lvl1pPr marL="0" indent="0" algn="l">
              <a:buNone/>
              <a:defRPr sz="2400" baseline="0">
                <a:solidFill>
                  <a:srgbClr val="5FACE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sub title</a:t>
            </a:r>
            <a:endParaRPr lang="en-US" dirty="0"/>
          </a:p>
        </p:txBody>
      </p:sp>
      <p:pic>
        <p:nvPicPr>
          <p:cNvPr id="4" name="Picture 3" descr="CVS_Logo_Vertical_Blue_A4_WORD_150dpi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804" y="548176"/>
            <a:ext cx="3258124" cy="2426013"/>
          </a:xfrm>
          <a:prstGeom prst="rect">
            <a:avLst/>
          </a:prstGeom>
        </p:spPr>
      </p:pic>
    </p:spTree>
    <p:extLst>
      <p:ext uri="{BB962C8B-B14F-4D97-AF65-F5344CB8AC3E}">
        <p14:creationId xmlns:p14="http://schemas.microsoft.com/office/powerpoint/2010/main" val="342035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SNA Title">
    <p:spTree>
      <p:nvGrpSpPr>
        <p:cNvPr id="1" name=""/>
        <p:cNvGrpSpPr/>
        <p:nvPr/>
      </p:nvGrpSpPr>
      <p:grpSpPr>
        <a:xfrm>
          <a:off x="0" y="0"/>
          <a:ext cx="0" cy="0"/>
          <a:chOff x="0" y="0"/>
          <a:chExt cx="0" cy="0"/>
        </a:xfrm>
      </p:grpSpPr>
      <p:sp>
        <p:nvSpPr>
          <p:cNvPr id="6" name="Rectangle 5"/>
          <p:cNvSpPr/>
          <p:nvPr userDrawn="1"/>
        </p:nvSpPr>
        <p:spPr>
          <a:xfrm>
            <a:off x="0" y="3429000"/>
            <a:ext cx="9144000" cy="3429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429000"/>
            <a:ext cx="9144000" cy="3429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221" y="573802"/>
            <a:ext cx="3189289" cy="2374759"/>
          </a:xfrm>
          <a:prstGeom prst="rect">
            <a:avLst/>
          </a:prstGeom>
        </p:spPr>
      </p:pic>
      <p:pic>
        <p:nvPicPr>
          <p:cNvPr id="5" name="Picture 4" descr="JSNA_Logo_RGB_150dpi-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0380" y="573802"/>
            <a:ext cx="3163908" cy="1217666"/>
          </a:xfrm>
          <a:prstGeom prst="rect">
            <a:avLst/>
          </a:prstGeom>
        </p:spPr>
      </p:pic>
      <p:sp>
        <p:nvSpPr>
          <p:cNvPr id="15" name="Title 1"/>
          <p:cNvSpPr>
            <a:spLocks noGrp="1"/>
          </p:cNvSpPr>
          <p:nvPr>
            <p:ph type="ctrTitle" hasCustomPrompt="1"/>
          </p:nvPr>
        </p:nvSpPr>
        <p:spPr>
          <a:xfrm>
            <a:off x="685800" y="3789040"/>
            <a:ext cx="7772400" cy="578495"/>
          </a:xfrm>
        </p:spPr>
        <p:txBody>
          <a:bodyPr/>
          <a:lstStyle>
            <a:lvl1pPr algn="l">
              <a:defRPr>
                <a:solidFill>
                  <a:srgbClr val="104771"/>
                </a:solidFill>
              </a:defRPr>
            </a:lvl1pPr>
          </a:lstStyle>
          <a:p>
            <a:r>
              <a:rPr lang="en-GB" dirty="0"/>
              <a:t>Presentation Title</a:t>
            </a:r>
            <a:endParaRPr lang="en-US" dirty="0"/>
          </a:p>
        </p:txBody>
      </p:sp>
      <p:sp>
        <p:nvSpPr>
          <p:cNvPr id="16" name="Subtitle 2"/>
          <p:cNvSpPr>
            <a:spLocks noGrp="1"/>
          </p:cNvSpPr>
          <p:nvPr>
            <p:ph type="subTitle" idx="1" hasCustomPrompt="1"/>
          </p:nvPr>
        </p:nvSpPr>
        <p:spPr>
          <a:xfrm>
            <a:off x="685800" y="4398914"/>
            <a:ext cx="6400800" cy="625624"/>
          </a:xfrm>
        </p:spPr>
        <p:txBody>
          <a:bodyPr>
            <a:normAutofit/>
          </a:bodyPr>
          <a:lstStyle>
            <a:lvl1pPr marL="0" indent="0" algn="l">
              <a:buNone/>
              <a:defRPr sz="2400" baseline="0">
                <a:solidFill>
                  <a:srgbClr val="70BF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sub title</a:t>
            </a:r>
            <a:endParaRPr lang="en-US" dirty="0"/>
          </a:p>
        </p:txBody>
      </p:sp>
    </p:spTree>
    <p:extLst>
      <p:ext uri="{BB962C8B-B14F-4D97-AF65-F5344CB8AC3E}">
        <p14:creationId xmlns:p14="http://schemas.microsoft.com/office/powerpoint/2010/main" val="401713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JSNA Content">
    <p:spTree>
      <p:nvGrpSpPr>
        <p:cNvPr id="1" name=""/>
        <p:cNvGrpSpPr/>
        <p:nvPr/>
      </p:nvGrpSpPr>
      <p:grpSpPr>
        <a:xfrm>
          <a:off x="0" y="0"/>
          <a:ext cx="0" cy="0"/>
          <a:chOff x="0" y="0"/>
          <a:chExt cx="0" cy="0"/>
        </a:xfrm>
      </p:grpSpPr>
      <p:sp>
        <p:nvSpPr>
          <p:cNvPr id="15" name="Rectangle 14"/>
          <p:cNvSpPr/>
          <p:nvPr userDrawn="1"/>
        </p:nvSpPr>
        <p:spPr>
          <a:xfrm>
            <a:off x="0" y="1124744"/>
            <a:ext cx="9144000" cy="573325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Rectangle 11"/>
          <p:cNvSpPr/>
          <p:nvPr/>
        </p:nvSpPr>
        <p:spPr>
          <a:xfrm>
            <a:off x="0" y="1124744"/>
            <a:ext cx="9144000" cy="573325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457200" y="1124744"/>
            <a:ext cx="8229600" cy="998984"/>
          </a:xfrm>
        </p:spPr>
        <p:txBody>
          <a:bodyPr>
            <a:normAutofit/>
          </a:bodyPr>
          <a:lstStyle>
            <a:lvl1pPr algn="l">
              <a:defRPr sz="3600">
                <a:solidFill>
                  <a:srgbClr val="10477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132856"/>
            <a:ext cx="4040188" cy="639762"/>
          </a:xfrm>
        </p:spPr>
        <p:txBody>
          <a:bodyPr anchor="ctr">
            <a:normAutofit/>
          </a:bodyPr>
          <a:lstStyle>
            <a:lvl1pPr marL="0" indent="0">
              <a:buNone/>
              <a:defRPr sz="2000" b="1">
                <a:solidFill>
                  <a:srgbClr val="70BF9E"/>
                </a:solidFill>
                <a:latin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772618"/>
            <a:ext cx="4040188" cy="3342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3"/>
          </p:nvPr>
        </p:nvSpPr>
        <p:spPr>
          <a:xfrm>
            <a:off x="4649788" y="2132856"/>
            <a:ext cx="4040188" cy="639762"/>
          </a:xfrm>
        </p:spPr>
        <p:txBody>
          <a:bodyPr anchor="ctr">
            <a:normAutofit/>
          </a:bodyPr>
          <a:lstStyle>
            <a:lvl1pPr marL="0" indent="0">
              <a:buNone/>
              <a:defRPr sz="2000" b="1">
                <a:solidFill>
                  <a:srgbClr val="70BF9E"/>
                </a:solidFill>
                <a:latin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9788" y="2772618"/>
            <a:ext cx="4040188" cy="3342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a:xfrm>
            <a:off x="457200" y="6309320"/>
            <a:ext cx="8229600" cy="0"/>
          </a:xfrm>
          <a:prstGeom prst="line">
            <a:avLst/>
          </a:prstGeom>
          <a:ln>
            <a:solidFill>
              <a:srgbClr val="5FACE0"/>
            </a:solidFill>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57200" y="6377535"/>
            <a:ext cx="1522512" cy="276999"/>
          </a:xfrm>
          <a:prstGeom prst="rect">
            <a:avLst/>
          </a:prstGeom>
          <a:noFill/>
        </p:spPr>
        <p:txBody>
          <a:bodyPr wrap="square" rtlCol="0" anchor="t">
            <a:spAutoFit/>
          </a:bodyPr>
          <a:lstStyle/>
          <a:p>
            <a:r>
              <a:rPr lang="en-US" sz="1200" dirty="0" err="1">
                <a:solidFill>
                  <a:srgbClr val="70BF9E"/>
                </a:solidFill>
                <a:latin typeface="Roboto Light"/>
                <a:cs typeface="Roboto Light"/>
              </a:rPr>
              <a:t>www.cvsce.org.uk</a:t>
            </a:r>
            <a:endParaRPr lang="en-US" sz="1200" dirty="0">
              <a:solidFill>
                <a:srgbClr val="70BF9E"/>
              </a:solidFill>
              <a:latin typeface="Roboto Light"/>
              <a:cs typeface="Roboto Light"/>
            </a:endParaRPr>
          </a:p>
        </p:txBody>
      </p:sp>
      <p:sp>
        <p:nvSpPr>
          <p:cNvPr id="18" name="TextBox 17"/>
          <p:cNvSpPr txBox="1"/>
          <p:nvPr/>
        </p:nvSpPr>
        <p:spPr>
          <a:xfrm>
            <a:off x="7164287" y="6391435"/>
            <a:ext cx="1531079" cy="276999"/>
          </a:xfrm>
          <a:prstGeom prst="rect">
            <a:avLst/>
          </a:prstGeom>
          <a:noFill/>
        </p:spPr>
        <p:txBody>
          <a:bodyPr wrap="square" rtlCol="0" anchor="t">
            <a:spAutoFit/>
          </a:bodyPr>
          <a:lstStyle/>
          <a:p>
            <a:pPr algn="r"/>
            <a:r>
              <a:rPr lang="en-US" sz="1200" dirty="0">
                <a:solidFill>
                  <a:srgbClr val="70BF9E"/>
                </a:solidFill>
                <a:latin typeface="Roboto Light"/>
                <a:cs typeface="Roboto Light"/>
              </a:rPr>
              <a:t>01270 763 100</a:t>
            </a:r>
          </a:p>
        </p:txBody>
      </p:sp>
      <p:sp>
        <p:nvSpPr>
          <p:cNvPr id="19" name="TextBox 18"/>
          <p:cNvSpPr txBox="1"/>
          <p:nvPr/>
        </p:nvSpPr>
        <p:spPr>
          <a:xfrm>
            <a:off x="3421013" y="6392361"/>
            <a:ext cx="2016224" cy="276999"/>
          </a:xfrm>
          <a:prstGeom prst="rect">
            <a:avLst/>
          </a:prstGeom>
          <a:noFill/>
        </p:spPr>
        <p:txBody>
          <a:bodyPr wrap="square" rtlCol="0" anchor="t">
            <a:spAutoFit/>
          </a:bodyPr>
          <a:lstStyle/>
          <a:p>
            <a:pPr algn="ctr"/>
            <a:r>
              <a:rPr lang="en-US" sz="1200" dirty="0" err="1">
                <a:solidFill>
                  <a:srgbClr val="70BF9E"/>
                </a:solidFill>
                <a:latin typeface="Roboto Light"/>
                <a:cs typeface="Roboto Light"/>
              </a:rPr>
              <a:t>enquiries@cvsce.org.uk</a:t>
            </a:r>
            <a:endParaRPr lang="en-US" sz="1200" dirty="0">
              <a:solidFill>
                <a:srgbClr val="70BF9E"/>
              </a:solidFill>
              <a:latin typeface="Roboto Light"/>
              <a:cs typeface="Roboto Light"/>
            </a:endParaRPr>
          </a:p>
        </p:txBody>
      </p:sp>
      <p:cxnSp>
        <p:nvCxnSpPr>
          <p:cNvPr id="20" name="Straight Connector 19"/>
          <p:cNvCxnSpPr/>
          <p:nvPr userDrawn="1"/>
        </p:nvCxnSpPr>
        <p:spPr>
          <a:xfrm>
            <a:off x="457200" y="6309320"/>
            <a:ext cx="8229600" cy="0"/>
          </a:xfrm>
          <a:prstGeom prst="line">
            <a:avLst/>
          </a:prstGeom>
          <a:ln>
            <a:solidFill>
              <a:srgbClr val="104771"/>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560" y="251983"/>
            <a:ext cx="2708305" cy="60924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1874" y="249188"/>
            <a:ext cx="1448148" cy="612000"/>
          </a:xfrm>
          <a:prstGeom prst="rect">
            <a:avLst/>
          </a:prstGeom>
        </p:spPr>
      </p:pic>
    </p:spTree>
    <p:extLst>
      <p:ext uri="{BB962C8B-B14F-4D97-AF65-F5344CB8AC3E}">
        <p14:creationId xmlns:p14="http://schemas.microsoft.com/office/powerpoint/2010/main" val="248378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ue Content">
    <p:spTree>
      <p:nvGrpSpPr>
        <p:cNvPr id="1" name=""/>
        <p:cNvGrpSpPr/>
        <p:nvPr/>
      </p:nvGrpSpPr>
      <p:grpSpPr>
        <a:xfrm>
          <a:off x="0" y="0"/>
          <a:ext cx="0" cy="0"/>
          <a:chOff x="0" y="0"/>
          <a:chExt cx="0" cy="0"/>
        </a:xfrm>
      </p:grpSpPr>
      <p:sp>
        <p:nvSpPr>
          <p:cNvPr id="11" name="Rectangle 10"/>
          <p:cNvSpPr/>
          <p:nvPr userDrawn="1"/>
        </p:nvSpPr>
        <p:spPr>
          <a:xfrm>
            <a:off x="0" y="1124744"/>
            <a:ext cx="9144000" cy="573325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7" name="Rectangle 6"/>
          <p:cNvSpPr/>
          <p:nvPr/>
        </p:nvSpPr>
        <p:spPr>
          <a:xfrm>
            <a:off x="0" y="1124744"/>
            <a:ext cx="9144000" cy="573325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 name="Content Placeholder 2"/>
          <p:cNvSpPr>
            <a:spLocks noGrp="1"/>
          </p:cNvSpPr>
          <p:nvPr>
            <p:ph idx="1"/>
          </p:nvPr>
        </p:nvSpPr>
        <p:spPr>
          <a:xfrm>
            <a:off x="457200" y="2276872"/>
            <a:ext cx="8229600" cy="3888432"/>
          </a:xfrm>
        </p:spPr>
        <p:txBody>
          <a:bodyPr/>
          <a:lstStyle>
            <a:lvl1pPr marL="0" indent="0" algn="l">
              <a:buFont typeface="Arial"/>
              <a:buNone/>
              <a:defRPr/>
            </a:lvl1pPr>
            <a:lvl2pPr marL="457200" indent="0" algn="l">
              <a:buFont typeface="Arial"/>
              <a:buNone/>
              <a:defRPr/>
            </a:lvl2pPr>
            <a:lvl3pPr marL="914400" indent="0" algn="l">
              <a:buFont typeface="Arial"/>
              <a:buNone/>
              <a:defRPr/>
            </a:lvl3pPr>
            <a:lvl4pPr marL="1371600" indent="0" algn="l">
              <a:buFont typeface="Arial"/>
              <a:buNone/>
              <a:defRPr/>
            </a:lvl4pPr>
            <a:lvl5pPr marL="1828800" indent="0" algn="l">
              <a:buFont typeface="Arial"/>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85763" y="1340768"/>
            <a:ext cx="8229600" cy="720080"/>
          </a:xfrm>
        </p:spPr>
        <p:txBody>
          <a:bodyPr>
            <a:normAutofit/>
          </a:bodyPr>
          <a:lstStyle>
            <a:lvl1pPr algn="l">
              <a:defRPr sz="3600"/>
            </a:lvl1pPr>
          </a:lstStyle>
          <a:p>
            <a:r>
              <a:rPr lang="en-GB" dirty="0"/>
              <a:t>Slide Title</a:t>
            </a:r>
            <a:endParaRPr lang="en-US" dirty="0"/>
          </a:p>
        </p:txBody>
      </p:sp>
      <p:cxnSp>
        <p:nvCxnSpPr>
          <p:cNvPr id="15" name="Straight Connector 14"/>
          <p:cNvCxnSpPr/>
          <p:nvPr/>
        </p:nvCxnSpPr>
        <p:spPr>
          <a:xfrm>
            <a:off x="457200" y="6309320"/>
            <a:ext cx="8229600" cy="0"/>
          </a:xfrm>
          <a:prstGeom prst="line">
            <a:avLst/>
          </a:prstGeom>
          <a:ln>
            <a:solidFill>
              <a:srgbClr val="5FACE0"/>
            </a:solidFill>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457200" y="6377535"/>
            <a:ext cx="1522512" cy="276999"/>
          </a:xfrm>
          <a:prstGeom prst="rect">
            <a:avLst/>
          </a:prstGeom>
          <a:noFill/>
        </p:spPr>
        <p:txBody>
          <a:bodyPr wrap="square" rtlCol="0" anchor="t">
            <a:spAutoFit/>
          </a:bodyPr>
          <a:lstStyle/>
          <a:p>
            <a:r>
              <a:rPr lang="en-US" sz="1200" dirty="0" err="1">
                <a:solidFill>
                  <a:srgbClr val="5FACE0"/>
                </a:solidFill>
                <a:latin typeface="Roboto Light"/>
                <a:cs typeface="Roboto Light"/>
              </a:rPr>
              <a:t>www.cvsce.org.uk</a:t>
            </a:r>
            <a:endParaRPr lang="en-US" sz="1200" dirty="0">
              <a:solidFill>
                <a:srgbClr val="5FACE0"/>
              </a:solidFill>
              <a:latin typeface="Roboto Light"/>
              <a:cs typeface="Roboto Light"/>
            </a:endParaRPr>
          </a:p>
        </p:txBody>
      </p:sp>
      <p:sp>
        <p:nvSpPr>
          <p:cNvPr id="26" name="TextBox 25"/>
          <p:cNvSpPr txBox="1"/>
          <p:nvPr/>
        </p:nvSpPr>
        <p:spPr>
          <a:xfrm>
            <a:off x="7164287" y="6391435"/>
            <a:ext cx="1531079" cy="276999"/>
          </a:xfrm>
          <a:prstGeom prst="rect">
            <a:avLst/>
          </a:prstGeom>
          <a:noFill/>
        </p:spPr>
        <p:txBody>
          <a:bodyPr wrap="square" rtlCol="0" anchor="t">
            <a:spAutoFit/>
          </a:bodyPr>
          <a:lstStyle/>
          <a:p>
            <a:pPr algn="r"/>
            <a:r>
              <a:rPr lang="en-US" sz="1200" dirty="0">
                <a:solidFill>
                  <a:srgbClr val="5FACE0"/>
                </a:solidFill>
                <a:latin typeface="Roboto Light"/>
                <a:cs typeface="Roboto Light"/>
              </a:rPr>
              <a:t>01270 763 100</a:t>
            </a:r>
          </a:p>
        </p:txBody>
      </p:sp>
      <p:sp>
        <p:nvSpPr>
          <p:cNvPr id="27" name="TextBox 26"/>
          <p:cNvSpPr txBox="1"/>
          <p:nvPr userDrawn="1"/>
        </p:nvSpPr>
        <p:spPr>
          <a:xfrm>
            <a:off x="3421013" y="6392361"/>
            <a:ext cx="2016224" cy="276999"/>
          </a:xfrm>
          <a:prstGeom prst="rect">
            <a:avLst/>
          </a:prstGeom>
          <a:noFill/>
        </p:spPr>
        <p:txBody>
          <a:bodyPr wrap="square" rtlCol="0" anchor="t">
            <a:spAutoFit/>
          </a:bodyPr>
          <a:lstStyle/>
          <a:p>
            <a:pPr algn="ctr"/>
            <a:r>
              <a:rPr lang="en-US" sz="1200" dirty="0" err="1">
                <a:solidFill>
                  <a:srgbClr val="5FACE0"/>
                </a:solidFill>
                <a:latin typeface="Roboto Light"/>
                <a:cs typeface="Roboto Light"/>
              </a:rPr>
              <a:t>enquiries@cvsce.org.uk</a:t>
            </a:r>
            <a:endParaRPr lang="en-US" sz="1200" dirty="0">
              <a:solidFill>
                <a:srgbClr val="5FACE0"/>
              </a:solidFill>
              <a:latin typeface="Roboto Light"/>
              <a:cs typeface="Roboto Light"/>
            </a:endParaRPr>
          </a:p>
        </p:txBody>
      </p:sp>
      <p:cxnSp>
        <p:nvCxnSpPr>
          <p:cNvPr id="13" name="Straight Connector 12"/>
          <p:cNvCxnSpPr/>
          <p:nvPr userDrawn="1"/>
        </p:nvCxnSpPr>
        <p:spPr>
          <a:xfrm>
            <a:off x="457200" y="6309320"/>
            <a:ext cx="8229600" cy="0"/>
          </a:xfrm>
          <a:prstGeom prst="line">
            <a:avLst/>
          </a:prstGeom>
          <a:ln>
            <a:solidFill>
              <a:srgbClr val="5FACE0"/>
            </a:solidFill>
          </a:ln>
        </p:spPr>
        <p:style>
          <a:lnRef idx="1">
            <a:schemeClr val="dk1"/>
          </a:lnRef>
          <a:fillRef idx="0">
            <a:schemeClr val="dk1"/>
          </a:fillRef>
          <a:effectRef idx="0">
            <a:schemeClr val="dk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523" y="249188"/>
            <a:ext cx="2710379" cy="614831"/>
          </a:xfrm>
          <a:prstGeom prst="rect">
            <a:avLst/>
          </a:prstGeom>
        </p:spPr>
      </p:pic>
    </p:spTree>
    <p:extLst>
      <p:ext uri="{BB962C8B-B14F-4D97-AF65-F5344CB8AC3E}">
        <p14:creationId xmlns:p14="http://schemas.microsoft.com/office/powerpoint/2010/main" val="396407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Green Title">
    <p:spTree>
      <p:nvGrpSpPr>
        <p:cNvPr id="1" name=""/>
        <p:cNvGrpSpPr/>
        <p:nvPr/>
      </p:nvGrpSpPr>
      <p:grpSpPr>
        <a:xfrm>
          <a:off x="0" y="0"/>
          <a:ext cx="0" cy="0"/>
          <a:chOff x="0" y="0"/>
          <a:chExt cx="0" cy="0"/>
        </a:xfrm>
      </p:grpSpPr>
      <p:sp>
        <p:nvSpPr>
          <p:cNvPr id="6" name="Rectangle 5"/>
          <p:cNvSpPr/>
          <p:nvPr userDrawn="1"/>
        </p:nvSpPr>
        <p:spPr>
          <a:xfrm>
            <a:off x="0" y="3429000"/>
            <a:ext cx="9144000" cy="3429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429000"/>
            <a:ext cx="9144000" cy="3429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3789040"/>
            <a:ext cx="7772400" cy="578495"/>
          </a:xfrm>
        </p:spPr>
        <p:txBody>
          <a:bodyPr/>
          <a:lstStyle>
            <a:lvl1pPr algn="l">
              <a:defRPr>
                <a:solidFill>
                  <a:srgbClr val="72B62B"/>
                </a:solidFill>
              </a:defRPr>
            </a:lvl1pPr>
          </a:lstStyle>
          <a:p>
            <a:r>
              <a:rPr lang="en-GB" dirty="0"/>
              <a:t>Presentation Title</a:t>
            </a:r>
            <a:endParaRPr lang="en-US" dirty="0"/>
          </a:p>
        </p:txBody>
      </p:sp>
      <p:sp>
        <p:nvSpPr>
          <p:cNvPr id="3" name="Subtitle 2"/>
          <p:cNvSpPr>
            <a:spLocks noGrp="1"/>
          </p:cNvSpPr>
          <p:nvPr>
            <p:ph type="subTitle" idx="1" hasCustomPrompt="1"/>
          </p:nvPr>
        </p:nvSpPr>
        <p:spPr>
          <a:xfrm>
            <a:off x="685800" y="4398914"/>
            <a:ext cx="6400800" cy="625624"/>
          </a:xfrm>
        </p:spPr>
        <p:txBody>
          <a:bodyPr>
            <a:normAutofit/>
          </a:bodyPr>
          <a:lstStyle>
            <a:lvl1pPr marL="0" indent="0" algn="l">
              <a:buNone/>
              <a:defRPr sz="2400" baseline="0">
                <a:solidFill>
                  <a:srgbClr val="91BF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sub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804" y="569607"/>
            <a:ext cx="3258124" cy="2383150"/>
          </a:xfrm>
          <a:prstGeom prst="rect">
            <a:avLst/>
          </a:prstGeom>
        </p:spPr>
      </p:pic>
    </p:spTree>
    <p:extLst>
      <p:ext uri="{BB962C8B-B14F-4D97-AF65-F5344CB8AC3E}">
        <p14:creationId xmlns:p14="http://schemas.microsoft.com/office/powerpoint/2010/main" val="174517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een Content">
    <p:spTree>
      <p:nvGrpSpPr>
        <p:cNvPr id="1" name=""/>
        <p:cNvGrpSpPr/>
        <p:nvPr/>
      </p:nvGrpSpPr>
      <p:grpSpPr>
        <a:xfrm>
          <a:off x="0" y="0"/>
          <a:ext cx="0" cy="0"/>
          <a:chOff x="0" y="0"/>
          <a:chExt cx="0" cy="0"/>
        </a:xfrm>
      </p:grpSpPr>
      <p:sp>
        <p:nvSpPr>
          <p:cNvPr id="15" name="Rectangle 14"/>
          <p:cNvSpPr/>
          <p:nvPr userDrawn="1"/>
        </p:nvSpPr>
        <p:spPr>
          <a:xfrm>
            <a:off x="0" y="1124744"/>
            <a:ext cx="9144000" cy="573325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Rectangle 11"/>
          <p:cNvSpPr/>
          <p:nvPr/>
        </p:nvSpPr>
        <p:spPr>
          <a:xfrm>
            <a:off x="0" y="1124744"/>
            <a:ext cx="9144000" cy="573325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457200" y="1124744"/>
            <a:ext cx="8229600" cy="998984"/>
          </a:xfrm>
        </p:spPr>
        <p:txBody>
          <a:bodyPr>
            <a:normAutofit/>
          </a:bodyPr>
          <a:lstStyle>
            <a:lvl1pPr algn="l">
              <a:defRPr sz="3600">
                <a:solidFill>
                  <a:srgbClr val="72B62B"/>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132856"/>
            <a:ext cx="4040188" cy="639762"/>
          </a:xfrm>
        </p:spPr>
        <p:txBody>
          <a:bodyPr anchor="ctr">
            <a:normAutofit/>
          </a:bodyPr>
          <a:lstStyle>
            <a:lvl1pPr marL="0" indent="0">
              <a:buNone/>
              <a:defRPr sz="2000" b="1">
                <a:solidFill>
                  <a:srgbClr val="91BF20"/>
                </a:solidFill>
                <a:latin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772618"/>
            <a:ext cx="4040188" cy="3342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3"/>
          </p:nvPr>
        </p:nvSpPr>
        <p:spPr>
          <a:xfrm>
            <a:off x="4649788" y="2132856"/>
            <a:ext cx="4040188" cy="639762"/>
          </a:xfrm>
        </p:spPr>
        <p:txBody>
          <a:bodyPr anchor="ctr">
            <a:normAutofit/>
          </a:bodyPr>
          <a:lstStyle>
            <a:lvl1pPr marL="0" indent="0">
              <a:buNone/>
              <a:defRPr sz="2000" b="1">
                <a:solidFill>
                  <a:srgbClr val="91BF20"/>
                </a:solidFill>
                <a:latin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9788" y="2772618"/>
            <a:ext cx="4040188" cy="3342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a:xfrm>
            <a:off x="457200" y="6309320"/>
            <a:ext cx="8229600" cy="0"/>
          </a:xfrm>
          <a:prstGeom prst="line">
            <a:avLst/>
          </a:prstGeom>
          <a:ln>
            <a:solidFill>
              <a:srgbClr val="5FACE0"/>
            </a:solidFill>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57200" y="6377535"/>
            <a:ext cx="1522512" cy="276999"/>
          </a:xfrm>
          <a:prstGeom prst="rect">
            <a:avLst/>
          </a:prstGeom>
          <a:noFill/>
        </p:spPr>
        <p:txBody>
          <a:bodyPr wrap="square" rtlCol="0" anchor="t">
            <a:spAutoFit/>
          </a:bodyPr>
          <a:lstStyle/>
          <a:p>
            <a:r>
              <a:rPr lang="en-US" sz="1200" dirty="0" err="1">
                <a:solidFill>
                  <a:srgbClr val="91BF20"/>
                </a:solidFill>
                <a:latin typeface="Roboto Light"/>
                <a:cs typeface="Roboto Light"/>
              </a:rPr>
              <a:t>www.cvsce.org.uk</a:t>
            </a:r>
            <a:endParaRPr lang="en-US" sz="1200" dirty="0">
              <a:solidFill>
                <a:srgbClr val="91BF20"/>
              </a:solidFill>
              <a:latin typeface="Roboto Light"/>
              <a:cs typeface="Roboto Light"/>
            </a:endParaRPr>
          </a:p>
        </p:txBody>
      </p:sp>
      <p:sp>
        <p:nvSpPr>
          <p:cNvPr id="18" name="TextBox 17"/>
          <p:cNvSpPr txBox="1"/>
          <p:nvPr/>
        </p:nvSpPr>
        <p:spPr>
          <a:xfrm>
            <a:off x="7164287" y="6391435"/>
            <a:ext cx="1531079" cy="276999"/>
          </a:xfrm>
          <a:prstGeom prst="rect">
            <a:avLst/>
          </a:prstGeom>
          <a:noFill/>
        </p:spPr>
        <p:txBody>
          <a:bodyPr wrap="square" rtlCol="0" anchor="t">
            <a:spAutoFit/>
          </a:bodyPr>
          <a:lstStyle/>
          <a:p>
            <a:pPr algn="r"/>
            <a:r>
              <a:rPr lang="en-US" sz="1200" dirty="0">
                <a:solidFill>
                  <a:srgbClr val="91BF20"/>
                </a:solidFill>
                <a:latin typeface="Roboto Light"/>
                <a:cs typeface="Roboto Light"/>
              </a:rPr>
              <a:t>01270 763 100</a:t>
            </a:r>
          </a:p>
        </p:txBody>
      </p:sp>
      <p:cxnSp>
        <p:nvCxnSpPr>
          <p:cNvPr id="20" name="Straight Connector 19"/>
          <p:cNvCxnSpPr/>
          <p:nvPr userDrawn="1"/>
        </p:nvCxnSpPr>
        <p:spPr>
          <a:xfrm>
            <a:off x="457200" y="6309320"/>
            <a:ext cx="8229600" cy="0"/>
          </a:xfrm>
          <a:prstGeom prst="line">
            <a:avLst/>
          </a:prstGeom>
          <a:ln>
            <a:solidFill>
              <a:srgbClr val="72B62B"/>
            </a:solidFill>
          </a:ln>
        </p:spPr>
        <p:style>
          <a:lnRef idx="1">
            <a:schemeClr val="dk1"/>
          </a:lnRef>
          <a:fillRef idx="0">
            <a:schemeClr val="dk1"/>
          </a:fillRef>
          <a:effectRef idx="0">
            <a:schemeClr val="dk1"/>
          </a:effectRef>
          <a:fontRef idx="minor">
            <a:schemeClr val="tx1"/>
          </a:fontRef>
        </p:style>
      </p:cxnSp>
      <p:sp>
        <p:nvSpPr>
          <p:cNvPr id="23" name="TextBox 22"/>
          <p:cNvSpPr txBox="1"/>
          <p:nvPr userDrawn="1"/>
        </p:nvSpPr>
        <p:spPr>
          <a:xfrm>
            <a:off x="3421013" y="6392361"/>
            <a:ext cx="2016224" cy="276999"/>
          </a:xfrm>
          <a:prstGeom prst="rect">
            <a:avLst/>
          </a:prstGeom>
          <a:noFill/>
        </p:spPr>
        <p:txBody>
          <a:bodyPr wrap="square" rtlCol="0" anchor="t">
            <a:spAutoFit/>
          </a:bodyPr>
          <a:lstStyle/>
          <a:p>
            <a:pPr algn="ctr"/>
            <a:r>
              <a:rPr lang="en-US" sz="1200" dirty="0" err="1">
                <a:solidFill>
                  <a:srgbClr val="91BF20"/>
                </a:solidFill>
                <a:latin typeface="Roboto Light"/>
                <a:cs typeface="Roboto Light"/>
              </a:rPr>
              <a:t>enquiries@cvsce.org.uk</a:t>
            </a:r>
            <a:endParaRPr lang="en-US" sz="1200" dirty="0">
              <a:solidFill>
                <a:srgbClr val="91BF20"/>
              </a:solidFill>
              <a:latin typeface="Roboto Light"/>
              <a:cs typeface="Roboto Light"/>
            </a:endParaRPr>
          </a:p>
        </p:txBody>
      </p:sp>
      <p:pic>
        <p:nvPicPr>
          <p:cNvPr id="6" name="Picture 5" descr="CVS_Logo_Horizontal_Green_A4_WORD_RGB_15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8713" y="249188"/>
            <a:ext cx="2736000" cy="614831"/>
          </a:xfrm>
          <a:prstGeom prst="rect">
            <a:avLst/>
          </a:prstGeom>
        </p:spPr>
      </p:pic>
    </p:spTree>
    <p:extLst>
      <p:ext uri="{BB962C8B-B14F-4D97-AF65-F5344CB8AC3E}">
        <p14:creationId xmlns:p14="http://schemas.microsoft.com/office/powerpoint/2010/main" val="21899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range Title">
    <p:spTree>
      <p:nvGrpSpPr>
        <p:cNvPr id="1" name=""/>
        <p:cNvGrpSpPr/>
        <p:nvPr/>
      </p:nvGrpSpPr>
      <p:grpSpPr>
        <a:xfrm>
          <a:off x="0" y="0"/>
          <a:ext cx="0" cy="0"/>
          <a:chOff x="0" y="0"/>
          <a:chExt cx="0" cy="0"/>
        </a:xfrm>
      </p:grpSpPr>
      <p:sp>
        <p:nvSpPr>
          <p:cNvPr id="6" name="Rectangle 5"/>
          <p:cNvSpPr/>
          <p:nvPr userDrawn="1"/>
        </p:nvSpPr>
        <p:spPr>
          <a:xfrm>
            <a:off x="0" y="3429000"/>
            <a:ext cx="9144000" cy="3429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429000"/>
            <a:ext cx="9144000" cy="3429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3789040"/>
            <a:ext cx="7772400" cy="578495"/>
          </a:xfrm>
        </p:spPr>
        <p:txBody>
          <a:bodyPr/>
          <a:lstStyle>
            <a:lvl1pPr algn="l">
              <a:defRPr>
                <a:solidFill>
                  <a:srgbClr val="EA6C07"/>
                </a:solidFill>
              </a:defRPr>
            </a:lvl1pPr>
          </a:lstStyle>
          <a:p>
            <a:r>
              <a:rPr lang="en-GB" dirty="0"/>
              <a:t>Presentation Title</a:t>
            </a:r>
            <a:endParaRPr lang="en-US" dirty="0"/>
          </a:p>
        </p:txBody>
      </p:sp>
      <p:sp>
        <p:nvSpPr>
          <p:cNvPr id="3" name="Subtitle 2"/>
          <p:cNvSpPr>
            <a:spLocks noGrp="1"/>
          </p:cNvSpPr>
          <p:nvPr>
            <p:ph type="subTitle" idx="1" hasCustomPrompt="1"/>
          </p:nvPr>
        </p:nvSpPr>
        <p:spPr>
          <a:xfrm>
            <a:off x="685800" y="4398914"/>
            <a:ext cx="6400800" cy="625624"/>
          </a:xfrm>
        </p:spPr>
        <p:txBody>
          <a:bodyPr>
            <a:normAutofit/>
          </a:bodyPr>
          <a:lstStyle>
            <a:lvl1pPr marL="0" indent="0" algn="l">
              <a:buNone/>
              <a:defRPr sz="2400" baseline="0">
                <a:solidFill>
                  <a:srgbClr val="F090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sub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804" y="573802"/>
            <a:ext cx="3258124" cy="2374759"/>
          </a:xfrm>
          <a:prstGeom prst="rect">
            <a:avLst/>
          </a:prstGeom>
        </p:spPr>
      </p:pic>
    </p:spTree>
    <p:extLst>
      <p:ext uri="{BB962C8B-B14F-4D97-AF65-F5344CB8AC3E}">
        <p14:creationId xmlns:p14="http://schemas.microsoft.com/office/powerpoint/2010/main" val="339063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range Content">
    <p:spTree>
      <p:nvGrpSpPr>
        <p:cNvPr id="1" name=""/>
        <p:cNvGrpSpPr/>
        <p:nvPr/>
      </p:nvGrpSpPr>
      <p:grpSpPr>
        <a:xfrm>
          <a:off x="0" y="0"/>
          <a:ext cx="0" cy="0"/>
          <a:chOff x="0" y="0"/>
          <a:chExt cx="0" cy="0"/>
        </a:xfrm>
      </p:grpSpPr>
      <p:sp>
        <p:nvSpPr>
          <p:cNvPr id="15" name="Rectangle 14"/>
          <p:cNvSpPr/>
          <p:nvPr userDrawn="1"/>
        </p:nvSpPr>
        <p:spPr>
          <a:xfrm>
            <a:off x="0" y="1124744"/>
            <a:ext cx="9144000" cy="573325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Rectangle 11"/>
          <p:cNvSpPr/>
          <p:nvPr/>
        </p:nvSpPr>
        <p:spPr>
          <a:xfrm>
            <a:off x="0" y="1124744"/>
            <a:ext cx="9144000" cy="573325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457200" y="1124744"/>
            <a:ext cx="8229600" cy="998984"/>
          </a:xfrm>
        </p:spPr>
        <p:txBody>
          <a:bodyPr>
            <a:normAutofit/>
          </a:bodyPr>
          <a:lstStyle>
            <a:lvl1pPr algn="l">
              <a:defRPr sz="3600">
                <a:solidFill>
                  <a:srgbClr val="EA6C07"/>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132856"/>
            <a:ext cx="4040188" cy="639762"/>
          </a:xfrm>
        </p:spPr>
        <p:txBody>
          <a:bodyPr anchor="ctr">
            <a:normAutofit/>
          </a:bodyPr>
          <a:lstStyle>
            <a:lvl1pPr marL="0" indent="0">
              <a:buNone/>
              <a:defRPr sz="2000" b="1">
                <a:solidFill>
                  <a:srgbClr val="F09020"/>
                </a:solidFill>
                <a:latin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772618"/>
            <a:ext cx="4040188" cy="3342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3"/>
          </p:nvPr>
        </p:nvSpPr>
        <p:spPr>
          <a:xfrm>
            <a:off x="4649788" y="2132856"/>
            <a:ext cx="4040188" cy="639762"/>
          </a:xfrm>
        </p:spPr>
        <p:txBody>
          <a:bodyPr anchor="ctr">
            <a:normAutofit/>
          </a:bodyPr>
          <a:lstStyle>
            <a:lvl1pPr marL="0" indent="0">
              <a:buNone/>
              <a:defRPr sz="2000" b="1">
                <a:solidFill>
                  <a:srgbClr val="F09020"/>
                </a:solidFill>
                <a:latin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9788" y="2772618"/>
            <a:ext cx="4040188" cy="3342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a:xfrm>
            <a:off x="457200" y="6309320"/>
            <a:ext cx="8229600" cy="0"/>
          </a:xfrm>
          <a:prstGeom prst="line">
            <a:avLst/>
          </a:prstGeom>
          <a:ln>
            <a:solidFill>
              <a:srgbClr val="5FACE0"/>
            </a:solidFill>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57200" y="6377535"/>
            <a:ext cx="1522512" cy="276999"/>
          </a:xfrm>
          <a:prstGeom prst="rect">
            <a:avLst/>
          </a:prstGeom>
          <a:noFill/>
        </p:spPr>
        <p:txBody>
          <a:bodyPr wrap="square" rtlCol="0" anchor="t">
            <a:spAutoFit/>
          </a:bodyPr>
          <a:lstStyle/>
          <a:p>
            <a:r>
              <a:rPr lang="en-US" sz="1200" dirty="0" err="1">
                <a:solidFill>
                  <a:srgbClr val="F09020"/>
                </a:solidFill>
                <a:latin typeface="Roboto Light"/>
                <a:cs typeface="Roboto Light"/>
              </a:rPr>
              <a:t>www.cvsce.org.uk</a:t>
            </a:r>
            <a:endParaRPr lang="en-US" sz="1200" dirty="0">
              <a:solidFill>
                <a:srgbClr val="F09020"/>
              </a:solidFill>
              <a:latin typeface="Roboto Light"/>
              <a:cs typeface="Roboto Light"/>
            </a:endParaRPr>
          </a:p>
        </p:txBody>
      </p:sp>
      <p:sp>
        <p:nvSpPr>
          <p:cNvPr id="18" name="TextBox 17"/>
          <p:cNvSpPr txBox="1"/>
          <p:nvPr/>
        </p:nvSpPr>
        <p:spPr>
          <a:xfrm>
            <a:off x="7164287" y="6391435"/>
            <a:ext cx="1531079" cy="276999"/>
          </a:xfrm>
          <a:prstGeom prst="rect">
            <a:avLst/>
          </a:prstGeom>
          <a:noFill/>
        </p:spPr>
        <p:txBody>
          <a:bodyPr wrap="square" rtlCol="0" anchor="t">
            <a:spAutoFit/>
          </a:bodyPr>
          <a:lstStyle/>
          <a:p>
            <a:pPr algn="r"/>
            <a:r>
              <a:rPr lang="en-US" sz="1200" dirty="0">
                <a:solidFill>
                  <a:srgbClr val="F09020"/>
                </a:solidFill>
                <a:latin typeface="Roboto Light"/>
                <a:cs typeface="Roboto Light"/>
              </a:rPr>
              <a:t>01270 763 100</a:t>
            </a:r>
          </a:p>
        </p:txBody>
      </p:sp>
      <p:sp>
        <p:nvSpPr>
          <p:cNvPr id="19" name="TextBox 18"/>
          <p:cNvSpPr txBox="1"/>
          <p:nvPr/>
        </p:nvSpPr>
        <p:spPr>
          <a:xfrm>
            <a:off x="3421013" y="6392361"/>
            <a:ext cx="2016224" cy="276999"/>
          </a:xfrm>
          <a:prstGeom prst="rect">
            <a:avLst/>
          </a:prstGeom>
          <a:noFill/>
        </p:spPr>
        <p:txBody>
          <a:bodyPr wrap="square" rtlCol="0" anchor="t">
            <a:spAutoFit/>
          </a:bodyPr>
          <a:lstStyle/>
          <a:p>
            <a:pPr algn="ctr"/>
            <a:r>
              <a:rPr lang="en-US" sz="1200" dirty="0" err="1">
                <a:solidFill>
                  <a:srgbClr val="F09020"/>
                </a:solidFill>
                <a:latin typeface="Roboto Light"/>
                <a:cs typeface="Roboto Light"/>
              </a:rPr>
              <a:t>enquiries@cvsce.org.uk</a:t>
            </a:r>
            <a:endParaRPr lang="en-US" sz="1200" dirty="0">
              <a:solidFill>
                <a:srgbClr val="F09020"/>
              </a:solidFill>
              <a:latin typeface="Roboto Light"/>
              <a:cs typeface="Roboto Light"/>
            </a:endParaRPr>
          </a:p>
        </p:txBody>
      </p:sp>
      <p:cxnSp>
        <p:nvCxnSpPr>
          <p:cNvPr id="20" name="Straight Connector 19"/>
          <p:cNvCxnSpPr/>
          <p:nvPr userDrawn="1"/>
        </p:nvCxnSpPr>
        <p:spPr>
          <a:xfrm>
            <a:off x="457200" y="6309320"/>
            <a:ext cx="8229600" cy="0"/>
          </a:xfrm>
          <a:prstGeom prst="line">
            <a:avLst/>
          </a:prstGeom>
          <a:ln>
            <a:solidFill>
              <a:srgbClr val="EA6C07"/>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560" y="249188"/>
            <a:ext cx="2708305" cy="614831"/>
          </a:xfrm>
          <a:prstGeom prst="rect">
            <a:avLst/>
          </a:prstGeom>
        </p:spPr>
      </p:pic>
    </p:spTree>
    <p:extLst>
      <p:ext uri="{BB962C8B-B14F-4D97-AF65-F5344CB8AC3E}">
        <p14:creationId xmlns:p14="http://schemas.microsoft.com/office/powerpoint/2010/main" val="221905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GRIPP Title">
    <p:spTree>
      <p:nvGrpSpPr>
        <p:cNvPr id="1" name=""/>
        <p:cNvGrpSpPr/>
        <p:nvPr/>
      </p:nvGrpSpPr>
      <p:grpSpPr>
        <a:xfrm>
          <a:off x="0" y="0"/>
          <a:ext cx="0" cy="0"/>
          <a:chOff x="0" y="0"/>
          <a:chExt cx="0" cy="0"/>
        </a:xfrm>
      </p:grpSpPr>
      <p:sp>
        <p:nvSpPr>
          <p:cNvPr id="6" name="Rectangle 5"/>
          <p:cNvSpPr/>
          <p:nvPr userDrawn="1"/>
        </p:nvSpPr>
        <p:spPr>
          <a:xfrm>
            <a:off x="0" y="3429000"/>
            <a:ext cx="9144000" cy="3429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429000"/>
            <a:ext cx="9144000" cy="3429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3789040"/>
            <a:ext cx="7772400" cy="578495"/>
          </a:xfrm>
        </p:spPr>
        <p:txBody>
          <a:bodyPr/>
          <a:lstStyle>
            <a:lvl1pPr algn="l">
              <a:defRPr>
                <a:solidFill>
                  <a:srgbClr val="7F49A6"/>
                </a:solidFill>
              </a:defRPr>
            </a:lvl1pPr>
          </a:lstStyle>
          <a:p>
            <a:r>
              <a:rPr lang="en-GB" dirty="0"/>
              <a:t>Presentation Title</a:t>
            </a:r>
            <a:endParaRPr lang="en-US" dirty="0"/>
          </a:p>
        </p:txBody>
      </p:sp>
      <p:sp>
        <p:nvSpPr>
          <p:cNvPr id="3" name="Subtitle 2"/>
          <p:cNvSpPr>
            <a:spLocks noGrp="1"/>
          </p:cNvSpPr>
          <p:nvPr>
            <p:ph type="subTitle" idx="1" hasCustomPrompt="1"/>
          </p:nvPr>
        </p:nvSpPr>
        <p:spPr>
          <a:xfrm>
            <a:off x="685800" y="4398914"/>
            <a:ext cx="6400800" cy="625624"/>
          </a:xfrm>
        </p:spPr>
        <p:txBody>
          <a:bodyPr>
            <a:normAutofit/>
          </a:bodyPr>
          <a:lstStyle>
            <a:lvl1pPr marL="0" indent="0" algn="l">
              <a:buNone/>
              <a:defRPr sz="2400" baseline="0">
                <a:solidFill>
                  <a:srgbClr val="5FACE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sub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804" y="573802"/>
            <a:ext cx="3258123" cy="2374759"/>
          </a:xfrm>
          <a:prstGeom prst="rect">
            <a:avLst/>
          </a:prstGeom>
        </p:spPr>
      </p:pic>
      <p:pic>
        <p:nvPicPr>
          <p:cNvPr id="8" name="Picture 7" descr="CVS_GRIPP_Logo-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8184" y="603042"/>
            <a:ext cx="1565014" cy="2376000"/>
          </a:xfrm>
          <a:prstGeom prst="rect">
            <a:avLst/>
          </a:prstGeom>
        </p:spPr>
      </p:pic>
    </p:spTree>
    <p:extLst>
      <p:ext uri="{BB962C8B-B14F-4D97-AF65-F5344CB8AC3E}">
        <p14:creationId xmlns:p14="http://schemas.microsoft.com/office/powerpoint/2010/main" val="3398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IPP Assurance Content">
    <p:spTree>
      <p:nvGrpSpPr>
        <p:cNvPr id="1" name=""/>
        <p:cNvGrpSpPr/>
        <p:nvPr/>
      </p:nvGrpSpPr>
      <p:grpSpPr>
        <a:xfrm>
          <a:off x="0" y="0"/>
          <a:ext cx="0" cy="0"/>
          <a:chOff x="0" y="0"/>
          <a:chExt cx="0" cy="0"/>
        </a:xfrm>
      </p:grpSpPr>
      <p:sp>
        <p:nvSpPr>
          <p:cNvPr id="15" name="Rectangle 14"/>
          <p:cNvSpPr/>
          <p:nvPr userDrawn="1"/>
        </p:nvSpPr>
        <p:spPr>
          <a:xfrm>
            <a:off x="0" y="1124744"/>
            <a:ext cx="9144000" cy="573325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Rectangle 11"/>
          <p:cNvSpPr/>
          <p:nvPr/>
        </p:nvSpPr>
        <p:spPr>
          <a:xfrm>
            <a:off x="0" y="1124744"/>
            <a:ext cx="9144000" cy="573325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457200" y="1124744"/>
            <a:ext cx="8229600" cy="998984"/>
          </a:xfrm>
        </p:spPr>
        <p:txBody>
          <a:bodyPr>
            <a:normAutofit/>
          </a:bodyPr>
          <a:lstStyle>
            <a:lvl1pPr algn="l">
              <a:defRPr sz="3600">
                <a:solidFill>
                  <a:srgbClr val="7F49A6"/>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132856"/>
            <a:ext cx="4040188" cy="639762"/>
          </a:xfrm>
        </p:spPr>
        <p:txBody>
          <a:bodyPr anchor="ctr">
            <a:normAutofit/>
          </a:bodyPr>
          <a:lstStyle>
            <a:lvl1pPr marL="0" indent="0">
              <a:buNone/>
              <a:defRPr sz="2000" b="1">
                <a:solidFill>
                  <a:srgbClr val="5FACE0"/>
                </a:solidFill>
                <a:latin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772618"/>
            <a:ext cx="4040188" cy="3342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3"/>
          </p:nvPr>
        </p:nvSpPr>
        <p:spPr>
          <a:xfrm>
            <a:off x="4649788" y="2132856"/>
            <a:ext cx="4040188" cy="639762"/>
          </a:xfrm>
        </p:spPr>
        <p:txBody>
          <a:bodyPr anchor="ctr">
            <a:normAutofit/>
          </a:bodyPr>
          <a:lstStyle>
            <a:lvl1pPr marL="0" indent="0">
              <a:buNone/>
              <a:defRPr sz="2000" b="1">
                <a:solidFill>
                  <a:srgbClr val="5FACE0"/>
                </a:solidFill>
                <a:latin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9788" y="2772618"/>
            <a:ext cx="4040188" cy="3342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a:xfrm>
            <a:off x="457200" y="6309320"/>
            <a:ext cx="8229600" cy="0"/>
          </a:xfrm>
          <a:prstGeom prst="line">
            <a:avLst/>
          </a:prstGeom>
          <a:ln>
            <a:solidFill>
              <a:srgbClr val="5FACE0"/>
            </a:solidFill>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57200" y="6377535"/>
            <a:ext cx="1522512" cy="276999"/>
          </a:xfrm>
          <a:prstGeom prst="rect">
            <a:avLst/>
          </a:prstGeom>
          <a:noFill/>
        </p:spPr>
        <p:txBody>
          <a:bodyPr wrap="square" rtlCol="0" anchor="t">
            <a:spAutoFit/>
          </a:bodyPr>
          <a:lstStyle/>
          <a:p>
            <a:r>
              <a:rPr lang="en-US" sz="1200" dirty="0" err="1">
                <a:solidFill>
                  <a:srgbClr val="5FACE0"/>
                </a:solidFill>
                <a:latin typeface="Roboto Light"/>
                <a:cs typeface="Roboto Light"/>
              </a:rPr>
              <a:t>www.cvsce.org.uk</a:t>
            </a:r>
            <a:endParaRPr lang="en-US" sz="1200" dirty="0">
              <a:solidFill>
                <a:srgbClr val="5FACE0"/>
              </a:solidFill>
              <a:latin typeface="Roboto Light"/>
              <a:cs typeface="Roboto Light"/>
            </a:endParaRPr>
          </a:p>
        </p:txBody>
      </p:sp>
      <p:sp>
        <p:nvSpPr>
          <p:cNvPr id="18" name="TextBox 17"/>
          <p:cNvSpPr txBox="1"/>
          <p:nvPr/>
        </p:nvSpPr>
        <p:spPr>
          <a:xfrm>
            <a:off x="7164287" y="6391435"/>
            <a:ext cx="1531079" cy="276999"/>
          </a:xfrm>
          <a:prstGeom prst="rect">
            <a:avLst/>
          </a:prstGeom>
          <a:noFill/>
        </p:spPr>
        <p:txBody>
          <a:bodyPr wrap="square" rtlCol="0" anchor="t">
            <a:spAutoFit/>
          </a:bodyPr>
          <a:lstStyle/>
          <a:p>
            <a:pPr algn="r"/>
            <a:r>
              <a:rPr lang="en-US" sz="1200" dirty="0">
                <a:solidFill>
                  <a:srgbClr val="5FACE0"/>
                </a:solidFill>
                <a:latin typeface="Roboto Light"/>
                <a:cs typeface="Roboto Light"/>
              </a:rPr>
              <a:t>01270 763 100</a:t>
            </a:r>
          </a:p>
        </p:txBody>
      </p:sp>
      <p:sp>
        <p:nvSpPr>
          <p:cNvPr id="19" name="TextBox 18"/>
          <p:cNvSpPr txBox="1"/>
          <p:nvPr/>
        </p:nvSpPr>
        <p:spPr>
          <a:xfrm>
            <a:off x="3421013" y="6392361"/>
            <a:ext cx="2016224" cy="276999"/>
          </a:xfrm>
          <a:prstGeom prst="rect">
            <a:avLst/>
          </a:prstGeom>
          <a:noFill/>
        </p:spPr>
        <p:txBody>
          <a:bodyPr wrap="square" rtlCol="0" anchor="t">
            <a:spAutoFit/>
          </a:bodyPr>
          <a:lstStyle/>
          <a:p>
            <a:pPr algn="ctr"/>
            <a:r>
              <a:rPr lang="en-US" sz="1200" dirty="0" err="1">
                <a:solidFill>
                  <a:srgbClr val="5FACE0"/>
                </a:solidFill>
                <a:latin typeface="Roboto Light"/>
                <a:cs typeface="Roboto Light"/>
              </a:rPr>
              <a:t>enquiries@cvsce.org.uk</a:t>
            </a:r>
            <a:endParaRPr lang="en-US" sz="1200" dirty="0">
              <a:solidFill>
                <a:srgbClr val="5FACE0"/>
              </a:solidFill>
              <a:latin typeface="Roboto Light"/>
              <a:cs typeface="Roboto Light"/>
            </a:endParaRPr>
          </a:p>
        </p:txBody>
      </p:sp>
      <p:cxnSp>
        <p:nvCxnSpPr>
          <p:cNvPr id="20" name="Straight Connector 19"/>
          <p:cNvCxnSpPr/>
          <p:nvPr userDrawn="1"/>
        </p:nvCxnSpPr>
        <p:spPr>
          <a:xfrm>
            <a:off x="457200" y="6309320"/>
            <a:ext cx="8229600" cy="0"/>
          </a:xfrm>
          <a:prstGeom prst="line">
            <a:avLst/>
          </a:prstGeom>
          <a:ln>
            <a:solidFill>
              <a:srgbClr val="7F49A6"/>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560" y="249188"/>
            <a:ext cx="2708305" cy="614830"/>
          </a:xfrm>
          <a:prstGeom prst="rect">
            <a:avLst/>
          </a:prstGeom>
        </p:spPr>
      </p:pic>
      <p:pic>
        <p:nvPicPr>
          <p:cNvPr id="5" name="Picture 4" descr="CVS_GRIPP_Assurance_logo-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8441" y="249188"/>
            <a:ext cx="1895015" cy="612000"/>
          </a:xfrm>
          <a:prstGeom prst="rect">
            <a:avLst/>
          </a:prstGeom>
        </p:spPr>
      </p:pic>
    </p:spTree>
    <p:extLst>
      <p:ext uri="{BB962C8B-B14F-4D97-AF65-F5344CB8AC3E}">
        <p14:creationId xmlns:p14="http://schemas.microsoft.com/office/powerpoint/2010/main" val="129623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RIPP Healthcheck Content">
    <p:spTree>
      <p:nvGrpSpPr>
        <p:cNvPr id="1" name=""/>
        <p:cNvGrpSpPr/>
        <p:nvPr/>
      </p:nvGrpSpPr>
      <p:grpSpPr>
        <a:xfrm>
          <a:off x="0" y="0"/>
          <a:ext cx="0" cy="0"/>
          <a:chOff x="0" y="0"/>
          <a:chExt cx="0" cy="0"/>
        </a:xfrm>
      </p:grpSpPr>
      <p:sp>
        <p:nvSpPr>
          <p:cNvPr id="15" name="Rectangle 14"/>
          <p:cNvSpPr/>
          <p:nvPr userDrawn="1"/>
        </p:nvSpPr>
        <p:spPr>
          <a:xfrm>
            <a:off x="0" y="1124744"/>
            <a:ext cx="9144000" cy="573325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Rectangle 11"/>
          <p:cNvSpPr/>
          <p:nvPr/>
        </p:nvSpPr>
        <p:spPr>
          <a:xfrm>
            <a:off x="0" y="1124744"/>
            <a:ext cx="9144000" cy="573325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457200" y="1124744"/>
            <a:ext cx="8229600" cy="998984"/>
          </a:xfrm>
        </p:spPr>
        <p:txBody>
          <a:bodyPr>
            <a:normAutofit/>
          </a:bodyPr>
          <a:lstStyle>
            <a:lvl1pPr algn="l">
              <a:defRPr sz="3600">
                <a:solidFill>
                  <a:srgbClr val="7F49A6"/>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132856"/>
            <a:ext cx="4040188" cy="639762"/>
          </a:xfrm>
        </p:spPr>
        <p:txBody>
          <a:bodyPr anchor="ctr">
            <a:normAutofit/>
          </a:bodyPr>
          <a:lstStyle>
            <a:lvl1pPr marL="0" indent="0">
              <a:buNone/>
              <a:defRPr sz="2000" b="1">
                <a:solidFill>
                  <a:srgbClr val="5FACE0"/>
                </a:solidFill>
                <a:latin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772618"/>
            <a:ext cx="4040188" cy="3342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3"/>
          </p:nvPr>
        </p:nvSpPr>
        <p:spPr>
          <a:xfrm>
            <a:off x="4649788" y="2132856"/>
            <a:ext cx="4040188" cy="639762"/>
          </a:xfrm>
        </p:spPr>
        <p:txBody>
          <a:bodyPr anchor="ctr">
            <a:normAutofit/>
          </a:bodyPr>
          <a:lstStyle>
            <a:lvl1pPr marL="0" indent="0">
              <a:buNone/>
              <a:defRPr sz="2000" b="1">
                <a:solidFill>
                  <a:srgbClr val="5FACE0"/>
                </a:solidFill>
                <a:latin typeface="Open Sans Light"/>
                <a:cs typeface="Open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9788" y="2772618"/>
            <a:ext cx="4040188" cy="3342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a:xfrm>
            <a:off x="457200" y="6309320"/>
            <a:ext cx="8229600" cy="0"/>
          </a:xfrm>
          <a:prstGeom prst="line">
            <a:avLst/>
          </a:prstGeom>
          <a:ln>
            <a:solidFill>
              <a:srgbClr val="5FACE0"/>
            </a:solidFill>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57200" y="6377535"/>
            <a:ext cx="1522512" cy="276999"/>
          </a:xfrm>
          <a:prstGeom prst="rect">
            <a:avLst/>
          </a:prstGeom>
          <a:noFill/>
        </p:spPr>
        <p:txBody>
          <a:bodyPr wrap="square" rtlCol="0" anchor="t">
            <a:spAutoFit/>
          </a:bodyPr>
          <a:lstStyle/>
          <a:p>
            <a:r>
              <a:rPr lang="en-US" sz="1200" dirty="0" err="1">
                <a:solidFill>
                  <a:srgbClr val="5FACE0"/>
                </a:solidFill>
                <a:latin typeface="Roboto Light"/>
                <a:cs typeface="Roboto Light"/>
              </a:rPr>
              <a:t>www.cvsce.org.uk</a:t>
            </a:r>
            <a:endParaRPr lang="en-US" sz="1200" dirty="0">
              <a:solidFill>
                <a:srgbClr val="5FACE0"/>
              </a:solidFill>
              <a:latin typeface="Roboto Light"/>
              <a:cs typeface="Roboto Light"/>
            </a:endParaRPr>
          </a:p>
        </p:txBody>
      </p:sp>
      <p:sp>
        <p:nvSpPr>
          <p:cNvPr id="18" name="TextBox 17"/>
          <p:cNvSpPr txBox="1"/>
          <p:nvPr/>
        </p:nvSpPr>
        <p:spPr>
          <a:xfrm>
            <a:off x="7164287" y="6391435"/>
            <a:ext cx="1531079" cy="276999"/>
          </a:xfrm>
          <a:prstGeom prst="rect">
            <a:avLst/>
          </a:prstGeom>
          <a:noFill/>
        </p:spPr>
        <p:txBody>
          <a:bodyPr wrap="square" rtlCol="0" anchor="t">
            <a:spAutoFit/>
          </a:bodyPr>
          <a:lstStyle/>
          <a:p>
            <a:pPr algn="r"/>
            <a:r>
              <a:rPr lang="en-US" sz="1200" dirty="0">
                <a:solidFill>
                  <a:srgbClr val="5FACE0"/>
                </a:solidFill>
                <a:latin typeface="Roboto Light"/>
                <a:cs typeface="Roboto Light"/>
              </a:rPr>
              <a:t>01270 763 100</a:t>
            </a:r>
          </a:p>
        </p:txBody>
      </p:sp>
      <p:sp>
        <p:nvSpPr>
          <p:cNvPr id="19" name="TextBox 18"/>
          <p:cNvSpPr txBox="1"/>
          <p:nvPr/>
        </p:nvSpPr>
        <p:spPr>
          <a:xfrm>
            <a:off x="3421013" y="6392361"/>
            <a:ext cx="2016224" cy="276999"/>
          </a:xfrm>
          <a:prstGeom prst="rect">
            <a:avLst/>
          </a:prstGeom>
          <a:noFill/>
        </p:spPr>
        <p:txBody>
          <a:bodyPr wrap="square" rtlCol="0" anchor="t">
            <a:spAutoFit/>
          </a:bodyPr>
          <a:lstStyle/>
          <a:p>
            <a:pPr algn="ctr"/>
            <a:r>
              <a:rPr lang="en-US" sz="1200" dirty="0" err="1">
                <a:solidFill>
                  <a:srgbClr val="5FACE0"/>
                </a:solidFill>
                <a:latin typeface="Roboto Light"/>
                <a:cs typeface="Roboto Light"/>
              </a:rPr>
              <a:t>enquiries@cvsce.org.uk</a:t>
            </a:r>
            <a:endParaRPr lang="en-US" sz="1200" dirty="0">
              <a:solidFill>
                <a:srgbClr val="5FACE0"/>
              </a:solidFill>
              <a:latin typeface="Roboto Light"/>
              <a:cs typeface="Roboto Light"/>
            </a:endParaRPr>
          </a:p>
        </p:txBody>
      </p:sp>
      <p:cxnSp>
        <p:nvCxnSpPr>
          <p:cNvPr id="20" name="Straight Connector 19"/>
          <p:cNvCxnSpPr/>
          <p:nvPr userDrawn="1"/>
        </p:nvCxnSpPr>
        <p:spPr>
          <a:xfrm>
            <a:off x="457200" y="6309320"/>
            <a:ext cx="8229600" cy="0"/>
          </a:xfrm>
          <a:prstGeom prst="line">
            <a:avLst/>
          </a:prstGeom>
          <a:ln>
            <a:solidFill>
              <a:srgbClr val="7F49A6"/>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560" y="249188"/>
            <a:ext cx="2708305" cy="614830"/>
          </a:xfrm>
          <a:prstGeom prst="rect">
            <a:avLst/>
          </a:prstGeom>
        </p:spPr>
      </p:pic>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8441" y="256265"/>
            <a:ext cx="1895015" cy="597845"/>
          </a:xfrm>
          <a:prstGeom prst="rect">
            <a:avLst/>
          </a:prstGeom>
        </p:spPr>
      </p:pic>
    </p:spTree>
    <p:extLst>
      <p:ext uri="{BB962C8B-B14F-4D97-AF65-F5344CB8AC3E}">
        <p14:creationId xmlns:p14="http://schemas.microsoft.com/office/powerpoint/2010/main" val="16312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457200" y="6356350"/>
            <a:ext cx="8229600" cy="0"/>
          </a:xfrm>
          <a:prstGeom prst="line">
            <a:avLst/>
          </a:prstGeom>
          <a:ln>
            <a:solidFill>
              <a:srgbClr val="5FACE0"/>
            </a:solidFill>
          </a:ln>
        </p:spPr>
        <p:style>
          <a:lnRef idx="1">
            <a:schemeClr val="dk1"/>
          </a:lnRef>
          <a:fillRef idx="0">
            <a:schemeClr val="dk1"/>
          </a:fillRef>
          <a:effectRef idx="0">
            <a:schemeClr val="dk1"/>
          </a:effectRef>
          <a:fontRef idx="minor">
            <a:schemeClr val="tx1"/>
          </a:fontRef>
        </p:style>
      </p:cxnSp>
      <p:sp>
        <p:nvSpPr>
          <p:cNvPr id="10" name="Footer Placeholder 3"/>
          <p:cNvSpPr>
            <a:spLocks noGrp="1"/>
          </p:cNvSpPr>
          <p:nvPr>
            <p:ph type="ftr" sz="quarter" idx="3"/>
          </p:nvPr>
        </p:nvSpPr>
        <p:spPr>
          <a:xfrm>
            <a:off x="3124200" y="6356350"/>
            <a:ext cx="2895600" cy="365125"/>
          </a:xfrm>
          <a:prstGeom prst="rect">
            <a:avLst/>
          </a:prstGeom>
        </p:spPr>
        <p:txBody>
          <a:bodyPr/>
          <a:lstStyle>
            <a:lvl1pPr algn="ctr">
              <a:defRPr sz="1200">
                <a:solidFill>
                  <a:srgbClr val="5FACE0"/>
                </a:solidFill>
                <a:latin typeface="Roboto Light"/>
                <a:cs typeface="Roboto Light"/>
              </a:defRPr>
            </a:lvl1pPr>
          </a:lstStyle>
          <a:p>
            <a:r>
              <a:rPr lang="en-US"/>
              <a:t>www.cvsce.org.uk</a:t>
            </a:r>
            <a:endParaRPr lang="en-US" dirty="0"/>
          </a:p>
        </p:txBody>
      </p:sp>
      <p:sp>
        <p:nvSpPr>
          <p:cNvPr id="11" name="Date Placeholder 4"/>
          <p:cNvSpPr>
            <a:spLocks noGrp="1"/>
          </p:cNvSpPr>
          <p:nvPr>
            <p:ph type="dt" sz="half" idx="2"/>
          </p:nvPr>
        </p:nvSpPr>
        <p:spPr>
          <a:xfrm>
            <a:off x="457200" y="6356350"/>
            <a:ext cx="2133600" cy="365125"/>
          </a:xfrm>
          <a:prstGeom prst="rect">
            <a:avLst/>
          </a:prstGeom>
        </p:spPr>
        <p:txBody>
          <a:bodyPr/>
          <a:lstStyle>
            <a:lvl1pPr>
              <a:defRPr sz="1200">
                <a:solidFill>
                  <a:srgbClr val="5FACE0"/>
                </a:solidFill>
                <a:latin typeface="Roboto Light"/>
                <a:cs typeface="Roboto Light"/>
              </a:defRPr>
            </a:lvl1pPr>
          </a:lstStyle>
          <a:p>
            <a:r>
              <a:rPr lang="en-GB"/>
              <a:t>enquires@cvsce.org.uk</a:t>
            </a:r>
            <a:endParaRPr lang="en-US" dirty="0"/>
          </a:p>
        </p:txBody>
      </p:sp>
      <p:sp>
        <p:nvSpPr>
          <p:cNvPr id="12" name="Footer Placeholder 3"/>
          <p:cNvSpPr txBox="1">
            <a:spLocks/>
          </p:cNvSpPr>
          <p:nvPr/>
        </p:nvSpPr>
        <p:spPr>
          <a:xfrm>
            <a:off x="6444208" y="6356350"/>
            <a:ext cx="224259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rgbClr val="5FACE0"/>
                </a:solidFill>
              </a:rPr>
              <a:t>01270 763 100</a:t>
            </a:r>
          </a:p>
        </p:txBody>
      </p:sp>
      <p:cxnSp>
        <p:nvCxnSpPr>
          <p:cNvPr id="8" name="Straight Connector 7"/>
          <p:cNvCxnSpPr/>
          <p:nvPr/>
        </p:nvCxnSpPr>
        <p:spPr>
          <a:xfrm>
            <a:off x="457200" y="6356350"/>
            <a:ext cx="8229600" cy="0"/>
          </a:xfrm>
          <a:prstGeom prst="line">
            <a:avLst/>
          </a:prstGeom>
          <a:ln>
            <a:solidFill>
              <a:srgbClr val="5FACE0"/>
            </a:solidFill>
          </a:ln>
        </p:spPr>
        <p:style>
          <a:lnRef idx="1">
            <a:schemeClr val="dk1"/>
          </a:lnRef>
          <a:fillRef idx="0">
            <a:schemeClr val="dk1"/>
          </a:fillRef>
          <a:effectRef idx="0">
            <a:schemeClr val="dk1"/>
          </a:effectRef>
          <a:fontRef idx="minor">
            <a:schemeClr val="tx1"/>
          </a:fontRef>
        </p:style>
      </p:cxnSp>
      <p:sp>
        <p:nvSpPr>
          <p:cNvPr id="13" name="Footer Placeholder 3"/>
          <p:cNvSpPr txBox="1">
            <a:spLocks/>
          </p:cNvSpPr>
          <p:nvPr/>
        </p:nvSpPr>
        <p:spPr>
          <a:xfrm>
            <a:off x="6444208" y="6356350"/>
            <a:ext cx="224259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rgbClr val="5FACE0"/>
                </a:solidFill>
              </a:rPr>
              <a:t>01270 763 100</a:t>
            </a:r>
          </a:p>
        </p:txBody>
      </p:sp>
    </p:spTree>
    <p:extLst>
      <p:ext uri="{BB962C8B-B14F-4D97-AF65-F5344CB8AC3E}">
        <p14:creationId xmlns:p14="http://schemas.microsoft.com/office/powerpoint/2010/main" val="31400362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p:txStyles>
    <p:titleStyle>
      <a:lvl1pPr algn="ctr" defTabSz="457200" rtl="0" eaLnBrk="1" latinLnBrk="0" hangingPunct="1">
        <a:spcBef>
          <a:spcPct val="0"/>
        </a:spcBef>
        <a:buNone/>
        <a:defRPr sz="4400" kern="1200">
          <a:solidFill>
            <a:srgbClr val="3163AD"/>
          </a:solidFill>
          <a:latin typeface="Open Sans SemiBold"/>
          <a:ea typeface="+mj-ea"/>
          <a:cs typeface="Open Sans SemiBold"/>
        </a:defRPr>
      </a:lvl1pPr>
    </p:titleStyle>
    <p:bodyStyle>
      <a:lvl1pPr marL="342900" indent="-342900" algn="l" defTabSz="457200" rtl="0" eaLnBrk="1" latinLnBrk="0" hangingPunct="1">
        <a:spcBef>
          <a:spcPct val="20000"/>
        </a:spcBef>
        <a:buFont typeface="Arial"/>
        <a:buChar char="•"/>
        <a:defRPr sz="1800" b="0" i="0" kern="1200">
          <a:solidFill>
            <a:schemeClr val="tx1">
              <a:lumMod val="65000"/>
              <a:lumOff val="35000"/>
            </a:schemeClr>
          </a:solidFill>
          <a:latin typeface="Roboto Light"/>
          <a:ea typeface="+mn-ea"/>
          <a:cs typeface="Roboto Light"/>
        </a:defRPr>
      </a:lvl1pPr>
      <a:lvl2pPr marL="742950" indent="-285750" algn="l" defTabSz="457200" rtl="0" eaLnBrk="1" latinLnBrk="0" hangingPunct="1">
        <a:spcBef>
          <a:spcPct val="20000"/>
        </a:spcBef>
        <a:buFont typeface="Arial"/>
        <a:buChar char="–"/>
        <a:defRPr sz="1800" b="0" i="0" kern="1200">
          <a:solidFill>
            <a:schemeClr val="tx1">
              <a:lumMod val="65000"/>
              <a:lumOff val="35000"/>
            </a:schemeClr>
          </a:solidFill>
          <a:latin typeface="Roboto Light"/>
          <a:ea typeface="+mn-ea"/>
          <a:cs typeface="Roboto Light"/>
        </a:defRPr>
      </a:lvl2pPr>
      <a:lvl3pPr marL="1143000" indent="-228600" algn="l" defTabSz="457200" rtl="0" eaLnBrk="1" latinLnBrk="0" hangingPunct="1">
        <a:spcBef>
          <a:spcPct val="20000"/>
        </a:spcBef>
        <a:buFont typeface="Arial"/>
        <a:buChar char="•"/>
        <a:defRPr sz="1800" b="0" i="0" kern="1200">
          <a:solidFill>
            <a:schemeClr val="tx1">
              <a:lumMod val="65000"/>
              <a:lumOff val="35000"/>
            </a:schemeClr>
          </a:solidFill>
          <a:latin typeface="Roboto Light"/>
          <a:ea typeface="+mn-ea"/>
          <a:cs typeface="Roboto Light"/>
        </a:defRPr>
      </a:lvl3pPr>
      <a:lvl4pPr marL="1600200" indent="-228600" algn="l" defTabSz="457200" rtl="0" eaLnBrk="1" latinLnBrk="0" hangingPunct="1">
        <a:spcBef>
          <a:spcPct val="20000"/>
        </a:spcBef>
        <a:buFont typeface="Arial"/>
        <a:buChar char="–"/>
        <a:defRPr sz="1800" b="0" i="0" kern="1200">
          <a:solidFill>
            <a:schemeClr val="tx1">
              <a:lumMod val="65000"/>
              <a:lumOff val="35000"/>
            </a:schemeClr>
          </a:solidFill>
          <a:latin typeface="Roboto Light"/>
          <a:ea typeface="+mn-ea"/>
          <a:cs typeface="Roboto Light"/>
        </a:defRPr>
      </a:lvl4pPr>
      <a:lvl5pPr marL="2057400" indent="-228600" algn="l" defTabSz="457200" rtl="0" eaLnBrk="1" latinLnBrk="0" hangingPunct="1">
        <a:spcBef>
          <a:spcPct val="20000"/>
        </a:spcBef>
        <a:buFont typeface="Arial"/>
        <a:buChar char="»"/>
        <a:defRPr sz="1800" b="0" i="0" kern="1200">
          <a:solidFill>
            <a:schemeClr val="tx1">
              <a:lumMod val="65000"/>
              <a:lumOff val="35000"/>
            </a:schemeClr>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Equality and Diversity</a:t>
            </a:r>
          </a:p>
        </p:txBody>
      </p:sp>
    </p:spTree>
    <p:extLst>
      <p:ext uri="{BB962C8B-B14F-4D97-AF65-F5344CB8AC3E}">
        <p14:creationId xmlns:p14="http://schemas.microsoft.com/office/powerpoint/2010/main" val="428142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discrimination?</a:t>
            </a:r>
          </a:p>
        </p:txBody>
      </p:sp>
      <p:sp>
        <p:nvSpPr>
          <p:cNvPr id="4" name="Content Placeholder 3"/>
          <p:cNvSpPr>
            <a:spLocks noGrp="1"/>
          </p:cNvSpPr>
          <p:nvPr>
            <p:ph sz="half" idx="2"/>
          </p:nvPr>
        </p:nvSpPr>
        <p:spPr>
          <a:xfrm>
            <a:off x="457200" y="2123728"/>
            <a:ext cx="8229600" cy="3991247"/>
          </a:xfrm>
        </p:spPr>
        <p:txBody>
          <a:bodyPr/>
          <a:lstStyle/>
          <a:p>
            <a:pPr marL="0" indent="0">
              <a:buNone/>
            </a:pPr>
            <a:r>
              <a:rPr lang="en-GB" sz="2000" dirty="0">
                <a:solidFill>
                  <a:schemeClr val="tx1"/>
                </a:solidFill>
              </a:rPr>
              <a:t>Discrimination is the unfair treatment of an individual or group of individuals based on an actual or perceived characteristic – linked to the protected characteristics.</a:t>
            </a:r>
          </a:p>
          <a:p>
            <a:pPr marL="0" indent="0">
              <a:buNone/>
            </a:pPr>
            <a:endParaRPr lang="en-GB" sz="2000" dirty="0">
              <a:solidFill>
                <a:schemeClr val="tx1"/>
              </a:solidFill>
            </a:endParaRPr>
          </a:p>
          <a:p>
            <a:pPr marL="0" indent="0">
              <a:buNone/>
            </a:pPr>
            <a:r>
              <a:rPr lang="en-GB" sz="2000" dirty="0">
                <a:solidFill>
                  <a:schemeClr val="tx1"/>
                </a:solidFill>
              </a:rPr>
              <a:t>The Act defines five main types of discrimination:</a:t>
            </a:r>
          </a:p>
          <a:p>
            <a:r>
              <a:rPr lang="en-GB" sz="2000" dirty="0">
                <a:solidFill>
                  <a:schemeClr val="tx1"/>
                </a:solidFill>
              </a:rPr>
              <a:t>Direct discrimination</a:t>
            </a:r>
          </a:p>
          <a:p>
            <a:pPr>
              <a:spcBef>
                <a:spcPts val="0"/>
              </a:spcBef>
              <a:defRPr/>
            </a:pPr>
            <a:r>
              <a:rPr lang="en-GB" sz="2000" dirty="0">
                <a:solidFill>
                  <a:schemeClr val="tx1"/>
                </a:solidFill>
              </a:rPr>
              <a:t>Indirect discrimination</a:t>
            </a:r>
          </a:p>
          <a:p>
            <a:r>
              <a:rPr lang="en-GB" sz="2000" dirty="0">
                <a:solidFill>
                  <a:schemeClr val="tx1"/>
                </a:solidFill>
              </a:rPr>
              <a:t>Harassment</a:t>
            </a:r>
          </a:p>
          <a:p>
            <a:r>
              <a:rPr lang="en-GB" sz="2000" dirty="0">
                <a:solidFill>
                  <a:schemeClr val="tx1"/>
                </a:solidFill>
              </a:rPr>
              <a:t>Victimisation</a:t>
            </a:r>
          </a:p>
          <a:p>
            <a:r>
              <a:rPr lang="en-GB" sz="2000" dirty="0">
                <a:solidFill>
                  <a:schemeClr val="tx1"/>
                </a:solidFill>
              </a:rPr>
              <a:t>Failure to make reasonable adjustments (by an employer)</a:t>
            </a:r>
          </a:p>
          <a:p>
            <a:endParaRPr lang="en-GB" sz="2000" dirty="0">
              <a:solidFill>
                <a:schemeClr val="tx1"/>
              </a:solidFill>
            </a:endParaRPr>
          </a:p>
          <a:p>
            <a:endParaRPr lang="en-GB" dirty="0"/>
          </a:p>
        </p:txBody>
      </p:sp>
    </p:spTree>
    <p:extLst>
      <p:ext uri="{BB962C8B-B14F-4D97-AF65-F5344CB8AC3E}">
        <p14:creationId xmlns:p14="http://schemas.microsoft.com/office/powerpoint/2010/main" val="2422199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Direct Discrimination</a:t>
            </a:r>
          </a:p>
        </p:txBody>
      </p:sp>
      <p:sp>
        <p:nvSpPr>
          <p:cNvPr id="4" name="Content Placeholder 3"/>
          <p:cNvSpPr>
            <a:spLocks noGrp="1"/>
          </p:cNvSpPr>
          <p:nvPr>
            <p:ph sz="half" idx="2"/>
          </p:nvPr>
        </p:nvSpPr>
        <p:spPr>
          <a:xfrm>
            <a:off x="457200" y="2276872"/>
            <a:ext cx="7715200" cy="3838103"/>
          </a:xfrm>
        </p:spPr>
        <p:txBody>
          <a:bodyPr/>
          <a:lstStyle/>
          <a:p>
            <a:pPr marL="0" indent="0">
              <a:buNone/>
            </a:pPr>
            <a:r>
              <a:rPr lang="en-GB" sz="2400" dirty="0">
                <a:solidFill>
                  <a:schemeClr val="tx1"/>
                </a:solidFill>
              </a:rPr>
              <a:t>Direct discrimination occurs </a:t>
            </a:r>
            <a:r>
              <a:rPr lang="en-GB" sz="2400" dirty="0" smtClean="0">
                <a:solidFill>
                  <a:schemeClr val="tx1"/>
                </a:solidFill>
              </a:rPr>
              <a:t>when:</a:t>
            </a:r>
          </a:p>
          <a:p>
            <a:r>
              <a:rPr lang="en-GB" sz="2400" dirty="0" smtClean="0">
                <a:solidFill>
                  <a:schemeClr val="tx1"/>
                </a:solidFill>
              </a:rPr>
              <a:t>someone </a:t>
            </a:r>
            <a:r>
              <a:rPr lang="en-GB" sz="2400" dirty="0">
                <a:solidFill>
                  <a:schemeClr val="tx1"/>
                </a:solidFill>
              </a:rPr>
              <a:t>is treated less favourably than another person because of a protected characteristic they have or are thought to have (discrimination by perception) </a:t>
            </a:r>
            <a:r>
              <a:rPr lang="en-GB" sz="2400" dirty="0" smtClean="0">
                <a:solidFill>
                  <a:schemeClr val="tx1"/>
                </a:solidFill>
              </a:rPr>
              <a:t>OR</a:t>
            </a:r>
          </a:p>
          <a:p>
            <a:r>
              <a:rPr lang="en-GB" sz="2400" dirty="0" smtClean="0">
                <a:solidFill>
                  <a:schemeClr val="tx1"/>
                </a:solidFill>
              </a:rPr>
              <a:t>because </a:t>
            </a:r>
            <a:r>
              <a:rPr lang="en-GB" sz="2400" dirty="0">
                <a:solidFill>
                  <a:schemeClr val="tx1"/>
                </a:solidFill>
              </a:rPr>
              <a:t>they associate with someone who has a protected characteristic (discrimination by association).</a:t>
            </a:r>
          </a:p>
          <a:p>
            <a:endParaRPr lang="en-GB" dirty="0"/>
          </a:p>
        </p:txBody>
      </p:sp>
      <p:pic>
        <p:nvPicPr>
          <p:cNvPr id="7" name="Picture 6" descr="Sintetia » La discriminación de precios y el cinismo de l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346" y="4902301"/>
            <a:ext cx="2137544" cy="1479838"/>
          </a:xfrm>
          <a:prstGeom prst="rect">
            <a:avLst/>
          </a:prstGeom>
        </p:spPr>
      </p:pic>
    </p:spTree>
    <p:extLst>
      <p:ext uri="{BB962C8B-B14F-4D97-AF65-F5344CB8AC3E}">
        <p14:creationId xmlns:p14="http://schemas.microsoft.com/office/powerpoint/2010/main" val="346494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Indirect discrimination</a:t>
            </a:r>
          </a:p>
        </p:txBody>
      </p:sp>
      <p:sp>
        <p:nvSpPr>
          <p:cNvPr id="4" name="Content Placeholder 3"/>
          <p:cNvSpPr>
            <a:spLocks noGrp="1"/>
          </p:cNvSpPr>
          <p:nvPr>
            <p:ph sz="half" idx="2"/>
          </p:nvPr>
        </p:nvSpPr>
        <p:spPr>
          <a:xfrm>
            <a:off x="457200" y="2123728"/>
            <a:ext cx="7643192" cy="3991247"/>
          </a:xfrm>
        </p:spPr>
        <p:txBody>
          <a:bodyPr/>
          <a:lstStyle/>
          <a:p>
            <a:r>
              <a:rPr lang="en-GB" sz="2400" dirty="0">
                <a:solidFill>
                  <a:schemeClr val="tx1"/>
                </a:solidFill>
              </a:rPr>
              <a:t>Indirect discrimination can occur when a condition, rule, policy or practice in a </a:t>
            </a:r>
            <a:r>
              <a:rPr lang="en-GB" sz="2400" dirty="0" smtClean="0">
                <a:solidFill>
                  <a:schemeClr val="tx1"/>
                </a:solidFill>
              </a:rPr>
              <a:t>company / </a:t>
            </a:r>
            <a:r>
              <a:rPr lang="en-GB" sz="2400" dirty="0">
                <a:solidFill>
                  <a:schemeClr val="tx1"/>
                </a:solidFill>
              </a:rPr>
              <a:t>organisation </a:t>
            </a:r>
            <a:r>
              <a:rPr lang="en-GB" sz="2400" dirty="0" smtClean="0">
                <a:solidFill>
                  <a:schemeClr val="tx1"/>
                </a:solidFill>
              </a:rPr>
              <a:t>applies </a:t>
            </a:r>
            <a:r>
              <a:rPr lang="en-GB" sz="2400" dirty="0">
                <a:solidFill>
                  <a:schemeClr val="tx1"/>
                </a:solidFill>
              </a:rPr>
              <a:t>to everyone </a:t>
            </a:r>
            <a:r>
              <a:rPr lang="en-GB" sz="2400" dirty="0" smtClean="0">
                <a:solidFill>
                  <a:schemeClr val="tx1"/>
                </a:solidFill>
              </a:rPr>
              <a:t>but </a:t>
            </a:r>
            <a:r>
              <a:rPr lang="en-GB" sz="2400" dirty="0">
                <a:solidFill>
                  <a:schemeClr val="tx1"/>
                </a:solidFill>
              </a:rPr>
              <a:t>particularly disadvantages people who share a protected characteristic.</a:t>
            </a:r>
          </a:p>
          <a:p>
            <a:pPr marL="0" indent="0">
              <a:buNone/>
            </a:pPr>
            <a:endParaRPr lang="en-GB" dirty="0"/>
          </a:p>
        </p:txBody>
      </p:sp>
      <p:pic>
        <p:nvPicPr>
          <p:cNvPr id="8" name="Picture 7" descr="Gente toxica: ¡No dejes que te afecten! | La paradoj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458" y="4032152"/>
            <a:ext cx="2976934" cy="2100291"/>
          </a:xfrm>
          <a:prstGeom prst="rect">
            <a:avLst/>
          </a:prstGeom>
        </p:spPr>
      </p:pic>
    </p:spTree>
    <p:extLst>
      <p:ext uri="{BB962C8B-B14F-4D97-AF65-F5344CB8AC3E}">
        <p14:creationId xmlns:p14="http://schemas.microsoft.com/office/powerpoint/2010/main" val="386671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Harassment</a:t>
            </a:r>
          </a:p>
        </p:txBody>
      </p:sp>
      <p:sp>
        <p:nvSpPr>
          <p:cNvPr id="4" name="Content Placeholder 3"/>
          <p:cNvSpPr>
            <a:spLocks noGrp="1"/>
          </p:cNvSpPr>
          <p:nvPr>
            <p:ph sz="half" idx="2"/>
          </p:nvPr>
        </p:nvSpPr>
        <p:spPr>
          <a:xfrm>
            <a:off x="457200" y="2123728"/>
            <a:ext cx="7931224" cy="3991247"/>
          </a:xfrm>
        </p:spPr>
        <p:txBody>
          <a:bodyPr>
            <a:normAutofit/>
          </a:bodyPr>
          <a:lstStyle/>
          <a:p>
            <a:r>
              <a:rPr lang="en-GB" sz="2000" dirty="0">
                <a:solidFill>
                  <a:schemeClr val="tx1"/>
                </a:solidFill>
              </a:rPr>
              <a:t>Harassment is ‘</a:t>
            </a:r>
            <a:r>
              <a:rPr lang="en-GB" sz="2000" b="1" i="1" dirty="0">
                <a:solidFill>
                  <a:schemeClr val="tx1"/>
                </a:solidFill>
              </a:rPr>
              <a:t>unwanted conduct related to a relevant protected characteristic, which has the purpose or effect of violating an </a:t>
            </a:r>
            <a:r>
              <a:rPr lang="en-GB" sz="2000" b="1" i="1" dirty="0" smtClean="0">
                <a:solidFill>
                  <a:schemeClr val="tx1"/>
                </a:solidFill>
              </a:rPr>
              <a:t>individual’s </a:t>
            </a:r>
            <a:r>
              <a:rPr lang="en-GB" sz="2000" b="1" i="1" dirty="0">
                <a:solidFill>
                  <a:schemeClr val="tx1"/>
                </a:solidFill>
              </a:rPr>
              <a:t>dignity or creating an intimidating, hostile, degrading, humiliating or offensive environment for that individual</a:t>
            </a:r>
            <a:r>
              <a:rPr lang="en-GB" sz="2000" i="1" dirty="0">
                <a:solidFill>
                  <a:schemeClr val="tx1"/>
                </a:solidFill>
              </a:rPr>
              <a:t>.</a:t>
            </a:r>
            <a:r>
              <a:rPr lang="en-GB" sz="2000" dirty="0">
                <a:solidFill>
                  <a:schemeClr val="tx1"/>
                </a:solidFill>
              </a:rPr>
              <a:t>’ </a:t>
            </a:r>
          </a:p>
          <a:p>
            <a:r>
              <a:rPr lang="en-GB" sz="2000" dirty="0">
                <a:solidFill>
                  <a:schemeClr val="tx1"/>
                </a:solidFill>
              </a:rPr>
              <a:t>It occurs because an individual possesses a protected characteristic.</a:t>
            </a:r>
          </a:p>
          <a:p>
            <a:r>
              <a:rPr lang="en-GB" sz="2000" dirty="0">
                <a:solidFill>
                  <a:schemeClr val="tx1"/>
                </a:solidFill>
              </a:rPr>
              <a:t>It can consist of verbal abuse, racist jokes, insensitive comments, leering, physical contact, unwanted sexual advances, ridicule or isolation.</a:t>
            </a:r>
          </a:p>
          <a:p>
            <a:r>
              <a:rPr lang="en-GB" sz="2000" dirty="0">
                <a:solidFill>
                  <a:schemeClr val="tx1"/>
                </a:solidFill>
              </a:rPr>
              <a:t>Employers have duty </a:t>
            </a:r>
            <a:r>
              <a:rPr lang="en-GB" sz="2000" dirty="0" smtClean="0">
                <a:solidFill>
                  <a:schemeClr val="tx1"/>
                </a:solidFill>
              </a:rPr>
              <a:t>of </a:t>
            </a:r>
            <a:r>
              <a:rPr lang="en-GB" sz="2000" dirty="0">
                <a:solidFill>
                  <a:schemeClr val="tx1"/>
                </a:solidFill>
              </a:rPr>
              <a:t>care to employees to ensure they do not suffer from harassment within the workplace</a:t>
            </a:r>
            <a:r>
              <a:rPr lang="en-GB" sz="2000" dirty="0" smtClean="0">
                <a:solidFill>
                  <a:schemeClr val="tx1"/>
                </a:solidFill>
              </a:rPr>
              <a:t>.</a:t>
            </a:r>
            <a:endParaRPr lang="en-GB" sz="2000" dirty="0">
              <a:solidFill>
                <a:schemeClr val="tx1"/>
              </a:solidFill>
            </a:endParaRPr>
          </a:p>
        </p:txBody>
      </p:sp>
    </p:spTree>
    <p:extLst>
      <p:ext uri="{BB962C8B-B14F-4D97-AF65-F5344CB8AC3E}">
        <p14:creationId xmlns:p14="http://schemas.microsoft.com/office/powerpoint/2010/main" val="1652096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Victimisation</a:t>
            </a:r>
          </a:p>
        </p:txBody>
      </p:sp>
      <p:sp>
        <p:nvSpPr>
          <p:cNvPr id="4" name="Content Placeholder 3"/>
          <p:cNvSpPr>
            <a:spLocks noGrp="1"/>
          </p:cNvSpPr>
          <p:nvPr>
            <p:ph sz="half" idx="2"/>
          </p:nvPr>
        </p:nvSpPr>
        <p:spPr>
          <a:xfrm>
            <a:off x="457200" y="1988840"/>
            <a:ext cx="7211144" cy="4126135"/>
          </a:xfrm>
        </p:spPr>
        <p:txBody>
          <a:bodyPr>
            <a:normAutofit/>
          </a:bodyPr>
          <a:lstStyle/>
          <a:p>
            <a:pPr marL="0" indent="0">
              <a:buNone/>
            </a:pPr>
            <a:r>
              <a:rPr lang="en-GB" sz="2400" dirty="0">
                <a:solidFill>
                  <a:schemeClr val="tx1"/>
                </a:solidFill>
              </a:rPr>
              <a:t>Victimisation is when an individual is treated less favourably than others because they made , tried to make or supported a complaint of discrimination under the Equality Act.</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3016155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Failure to make reasonable adjustments</a:t>
            </a:r>
          </a:p>
        </p:txBody>
      </p:sp>
      <p:sp>
        <p:nvSpPr>
          <p:cNvPr id="4" name="Content Placeholder 3"/>
          <p:cNvSpPr>
            <a:spLocks noGrp="1"/>
          </p:cNvSpPr>
          <p:nvPr>
            <p:ph sz="half" idx="2"/>
          </p:nvPr>
        </p:nvSpPr>
        <p:spPr>
          <a:xfrm>
            <a:off x="457200" y="2420888"/>
            <a:ext cx="7643192" cy="3694087"/>
          </a:xfrm>
        </p:spPr>
        <p:txBody>
          <a:bodyPr/>
          <a:lstStyle/>
          <a:p>
            <a:pPr marL="0" indent="0">
              <a:buNone/>
            </a:pPr>
            <a:r>
              <a:rPr lang="en-GB" sz="2400" dirty="0">
                <a:solidFill>
                  <a:schemeClr val="tx1"/>
                </a:solidFill>
              </a:rPr>
              <a:t>When an individual has a disability employers have a duty to make ‘reasonable adjustments’ to the workplace to reduce the disadvantage that they could be facing.</a:t>
            </a:r>
          </a:p>
          <a:p>
            <a:pPr marL="0" indent="0">
              <a:buNone/>
            </a:pPr>
            <a:endParaRPr lang="en-GB" sz="2400" dirty="0">
              <a:solidFill>
                <a:schemeClr val="tx1"/>
              </a:solidFill>
            </a:endParaRPr>
          </a:p>
          <a:p>
            <a:pPr marL="0" indent="0">
              <a:buNone/>
            </a:pPr>
            <a:r>
              <a:rPr lang="en-GB" sz="2400" dirty="0">
                <a:solidFill>
                  <a:schemeClr val="tx1"/>
                </a:solidFill>
              </a:rPr>
              <a:t>For example: Altering a workspace to meet the needs of a person in a wheelchair</a:t>
            </a:r>
            <a:r>
              <a:rPr lang="en-GB" dirty="0"/>
              <a:t>.</a:t>
            </a:r>
          </a:p>
        </p:txBody>
      </p:sp>
    </p:spTree>
    <p:extLst>
      <p:ext uri="{BB962C8B-B14F-4D97-AF65-F5344CB8AC3E}">
        <p14:creationId xmlns:p14="http://schemas.microsoft.com/office/powerpoint/2010/main" val="4097284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Case studies</a:t>
            </a:r>
            <a:endParaRPr lang="en-GB" dirty="0"/>
          </a:p>
        </p:txBody>
      </p:sp>
      <p:sp>
        <p:nvSpPr>
          <p:cNvPr id="4" name="Content Placeholder 3"/>
          <p:cNvSpPr>
            <a:spLocks noGrp="1"/>
          </p:cNvSpPr>
          <p:nvPr>
            <p:ph sz="half" idx="2"/>
          </p:nvPr>
        </p:nvSpPr>
        <p:spPr>
          <a:xfrm>
            <a:off x="457200" y="2420888"/>
            <a:ext cx="7643192" cy="3694087"/>
          </a:xfrm>
        </p:spPr>
        <p:txBody>
          <a:bodyPr/>
          <a:lstStyle/>
          <a:p>
            <a:pPr lvl="0"/>
            <a:r>
              <a:rPr lang="en-GB" sz="2000" dirty="0">
                <a:solidFill>
                  <a:prstClr val="black"/>
                </a:solidFill>
              </a:rPr>
              <a:t>Direct discrimination</a:t>
            </a:r>
          </a:p>
          <a:p>
            <a:pPr lvl="0">
              <a:spcBef>
                <a:spcPts val="0"/>
              </a:spcBef>
              <a:defRPr/>
            </a:pPr>
            <a:r>
              <a:rPr lang="en-GB" sz="2000" dirty="0">
                <a:solidFill>
                  <a:prstClr val="black"/>
                </a:solidFill>
              </a:rPr>
              <a:t>Indirect discrimination</a:t>
            </a:r>
          </a:p>
          <a:p>
            <a:pPr lvl="0"/>
            <a:r>
              <a:rPr lang="en-GB" sz="2000" dirty="0">
                <a:solidFill>
                  <a:prstClr val="black"/>
                </a:solidFill>
              </a:rPr>
              <a:t>Harassment</a:t>
            </a:r>
          </a:p>
          <a:p>
            <a:pPr lvl="0"/>
            <a:r>
              <a:rPr lang="en-GB" sz="2000" dirty="0">
                <a:solidFill>
                  <a:prstClr val="black"/>
                </a:solidFill>
              </a:rPr>
              <a:t>Victimisation</a:t>
            </a:r>
          </a:p>
          <a:p>
            <a:pPr lvl="0"/>
            <a:r>
              <a:rPr lang="en-GB" sz="2000" dirty="0">
                <a:solidFill>
                  <a:prstClr val="black"/>
                </a:solidFill>
              </a:rPr>
              <a:t>Failure to make reasonable adjustments (by an employer)</a:t>
            </a:r>
          </a:p>
          <a:p>
            <a:pPr marL="0" indent="0">
              <a:buNone/>
            </a:pPr>
            <a:endParaRPr lang="en-GB" dirty="0"/>
          </a:p>
        </p:txBody>
      </p:sp>
    </p:spTree>
    <p:extLst>
      <p:ext uri="{BB962C8B-B14F-4D97-AF65-F5344CB8AC3E}">
        <p14:creationId xmlns:p14="http://schemas.microsoft.com/office/powerpoint/2010/main" val="3864638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Unconscious Bias?</a:t>
            </a:r>
          </a:p>
        </p:txBody>
      </p:sp>
      <p:sp>
        <p:nvSpPr>
          <p:cNvPr id="4" name="Content Placeholder 3"/>
          <p:cNvSpPr>
            <a:spLocks noGrp="1"/>
          </p:cNvSpPr>
          <p:nvPr>
            <p:ph sz="half" idx="2"/>
          </p:nvPr>
        </p:nvSpPr>
        <p:spPr>
          <a:xfrm>
            <a:off x="457200" y="2276872"/>
            <a:ext cx="7931224" cy="3838103"/>
          </a:xfrm>
        </p:spPr>
        <p:txBody>
          <a:bodyPr/>
          <a:lstStyle/>
          <a:p>
            <a:pPr marL="0" indent="0">
              <a:buNone/>
            </a:pPr>
            <a:r>
              <a:rPr lang="en-US" sz="2000" dirty="0">
                <a:solidFill>
                  <a:schemeClr val="tx1"/>
                </a:solidFill>
              </a:rPr>
              <a:t>Everyone has unconscious biases. The brain receives information all the time from our own experiences and what we read, hear or see in the media and from others</a:t>
            </a:r>
          </a:p>
          <a:p>
            <a:pPr marL="0" indent="0">
              <a:buNone/>
            </a:pPr>
            <a:r>
              <a:rPr lang="en-US" sz="2000" dirty="0">
                <a:solidFill>
                  <a:schemeClr val="tx1"/>
                </a:solidFill>
              </a:rPr>
              <a:t>The brain uses shortcuts to speed up decision making and unconscious bias is a by-product. </a:t>
            </a:r>
          </a:p>
          <a:p>
            <a:pPr marL="171450" indent="-171450">
              <a:buFont typeface="Arial" panose="020B0604020202020204" pitchFamily="34" charset="0"/>
              <a:buChar char="•"/>
            </a:pPr>
            <a:r>
              <a:rPr lang="en-US" sz="2000" dirty="0">
                <a:solidFill>
                  <a:schemeClr val="tx1"/>
                </a:solidFill>
              </a:rPr>
              <a:t>It's natural.</a:t>
            </a:r>
          </a:p>
          <a:p>
            <a:pPr marL="171450" indent="-171450">
              <a:buFont typeface="Arial" panose="020B0604020202020204" pitchFamily="34" charset="0"/>
              <a:buChar char="•"/>
            </a:pPr>
            <a:r>
              <a:rPr lang="en-US" sz="2000" dirty="0">
                <a:solidFill>
                  <a:schemeClr val="tx1"/>
                </a:solidFill>
              </a:rPr>
              <a:t>It's unintended.</a:t>
            </a:r>
          </a:p>
          <a:p>
            <a:pPr marL="171450" indent="-171450">
              <a:buFont typeface="Arial" panose="020B0604020202020204" pitchFamily="34" charset="0"/>
              <a:buChar char="•"/>
            </a:pPr>
            <a:r>
              <a:rPr lang="en-US" sz="2000" dirty="0">
                <a:solidFill>
                  <a:schemeClr val="tx1"/>
                </a:solidFill>
              </a:rPr>
              <a:t>It can affect decisions.</a:t>
            </a:r>
          </a:p>
          <a:p>
            <a:pPr marL="171450" indent="-171450">
              <a:buFont typeface="Arial" panose="020B0604020202020204" pitchFamily="34" charset="0"/>
              <a:buChar char="•"/>
            </a:pPr>
            <a:r>
              <a:rPr lang="en-US" sz="2000" dirty="0">
                <a:solidFill>
                  <a:schemeClr val="tx1"/>
                </a:solidFill>
              </a:rPr>
              <a:t>It can be mitigated.</a:t>
            </a:r>
          </a:p>
          <a:p>
            <a:endParaRPr lang="en-GB" dirty="0"/>
          </a:p>
        </p:txBody>
      </p:sp>
      <p:pic>
        <p:nvPicPr>
          <p:cNvPr id="7" name="Picture 6" descr="claims_unraveled – engineering psycholo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005064"/>
            <a:ext cx="2558922" cy="1921197"/>
          </a:xfrm>
          <a:prstGeom prst="rect">
            <a:avLst/>
          </a:prstGeom>
        </p:spPr>
      </p:pic>
    </p:spTree>
    <p:extLst>
      <p:ext uri="{BB962C8B-B14F-4D97-AF65-F5344CB8AC3E}">
        <p14:creationId xmlns:p14="http://schemas.microsoft.com/office/powerpoint/2010/main" val="1174043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sz="2000" b="1" dirty="0">
                <a:solidFill>
                  <a:schemeClr val="tx1"/>
                </a:solidFill>
                <a:cs typeface="Arial" panose="020B0604020202020204" pitchFamily="34" charset="0"/>
              </a:rPr>
              <a:t>CVS Cheshire East</a:t>
            </a:r>
          </a:p>
          <a:p>
            <a:endParaRPr lang="en-GB" sz="2000" dirty="0">
              <a:solidFill>
                <a:schemeClr val="tx1"/>
              </a:solidFill>
              <a:cs typeface="Arial" panose="020B0604020202020204" pitchFamily="34" charset="0"/>
            </a:endParaRPr>
          </a:p>
          <a:p>
            <a:r>
              <a:rPr lang="en-GB" sz="2000" dirty="0">
                <a:solidFill>
                  <a:schemeClr val="tx1"/>
                </a:solidFill>
                <a:cs typeface="Arial" panose="020B0604020202020204" pitchFamily="34" charset="0"/>
              </a:rPr>
              <a:t>11 Hope Street</a:t>
            </a:r>
          </a:p>
          <a:p>
            <a:r>
              <a:rPr lang="en-GB" sz="2000" dirty="0" err="1">
                <a:solidFill>
                  <a:schemeClr val="tx1"/>
                </a:solidFill>
                <a:cs typeface="Arial" panose="020B0604020202020204" pitchFamily="34" charset="0"/>
              </a:rPr>
              <a:t>Sandbach</a:t>
            </a:r>
            <a:endParaRPr lang="en-GB" sz="2000" dirty="0">
              <a:solidFill>
                <a:schemeClr val="tx1"/>
              </a:solidFill>
              <a:cs typeface="Arial" panose="020B0604020202020204" pitchFamily="34" charset="0"/>
            </a:endParaRPr>
          </a:p>
          <a:p>
            <a:r>
              <a:rPr lang="en-GB" sz="2000" dirty="0">
                <a:solidFill>
                  <a:schemeClr val="tx1"/>
                </a:solidFill>
                <a:cs typeface="Arial" panose="020B0604020202020204" pitchFamily="34" charset="0"/>
              </a:rPr>
              <a:t>Cheshire</a:t>
            </a:r>
          </a:p>
          <a:p>
            <a:r>
              <a:rPr lang="en-GB" sz="2000" dirty="0">
                <a:solidFill>
                  <a:schemeClr val="tx1"/>
                </a:solidFill>
                <a:cs typeface="Arial" panose="020B0604020202020204" pitchFamily="34" charset="0"/>
              </a:rPr>
              <a:t>CW11 1BA</a:t>
            </a:r>
          </a:p>
          <a:p>
            <a:endParaRPr lang="en-GB" sz="2000" dirty="0">
              <a:solidFill>
                <a:schemeClr val="tx1"/>
              </a:solidFill>
              <a:cs typeface="Arial" panose="020B0604020202020204" pitchFamily="34" charset="0"/>
            </a:endParaRPr>
          </a:p>
          <a:p>
            <a:r>
              <a:rPr lang="en-GB" sz="2000" i="1" dirty="0" smtClean="0">
                <a:solidFill>
                  <a:schemeClr val="tx1"/>
                </a:solidFill>
                <a:cs typeface="Arial" panose="020B0604020202020204" pitchFamily="34" charset="0"/>
              </a:rPr>
              <a:t>Office </a:t>
            </a:r>
            <a:r>
              <a:rPr lang="en-GB" sz="2000" i="1" dirty="0">
                <a:solidFill>
                  <a:schemeClr val="tx1"/>
                </a:solidFill>
                <a:cs typeface="Arial" panose="020B0604020202020204" pitchFamily="34" charset="0"/>
              </a:rPr>
              <a:t>also in Crewe</a:t>
            </a:r>
          </a:p>
          <a:p>
            <a:endParaRPr lang="en-GB" sz="2000" i="1" dirty="0">
              <a:solidFill>
                <a:schemeClr val="tx1"/>
              </a:solidFill>
              <a:cs typeface="Arial" panose="020B0604020202020204" pitchFamily="34" charset="0"/>
            </a:endParaRPr>
          </a:p>
          <a:p>
            <a:endParaRPr lang="en-GB" sz="2000" dirty="0">
              <a:solidFill>
                <a:schemeClr val="tx1"/>
              </a:solidFill>
              <a:cs typeface="Arial" panose="020B0604020202020204" pitchFamily="34" charset="0"/>
            </a:endParaRPr>
          </a:p>
          <a:p>
            <a:r>
              <a:rPr lang="en-GB" sz="2000" dirty="0">
                <a:solidFill>
                  <a:schemeClr val="tx1"/>
                </a:solidFill>
                <a:cs typeface="Arial" panose="020B0604020202020204" pitchFamily="34" charset="0"/>
              </a:rPr>
              <a:t>enquiries@cvsce.org.uk</a:t>
            </a:r>
          </a:p>
          <a:p>
            <a:r>
              <a:rPr lang="en-GB" sz="2000" dirty="0">
                <a:solidFill>
                  <a:schemeClr val="tx1"/>
                </a:solidFill>
                <a:cs typeface="Arial" panose="020B0604020202020204" pitchFamily="34" charset="0"/>
              </a:rPr>
              <a:t>www.cvsce.org.uk</a:t>
            </a:r>
          </a:p>
          <a:p>
            <a:endParaRPr lang="en-GB" dirty="0"/>
          </a:p>
        </p:txBody>
      </p:sp>
      <p:sp>
        <p:nvSpPr>
          <p:cNvPr id="3" name="Title 2"/>
          <p:cNvSpPr>
            <a:spLocks noGrp="1"/>
          </p:cNvSpPr>
          <p:nvPr>
            <p:ph type="title"/>
          </p:nvPr>
        </p:nvSpPr>
        <p:spPr/>
        <p:txBody>
          <a:bodyPr/>
          <a:lstStyle/>
          <a:p>
            <a:r>
              <a:rPr lang="en-GB" smtClean="0"/>
              <a:t> Created by</a:t>
            </a:r>
            <a:r>
              <a:rPr lang="en-GB"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195" y="4612655"/>
            <a:ext cx="486103" cy="48045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3679" y="5563073"/>
            <a:ext cx="436619" cy="354778"/>
          </a:xfrm>
          <a:prstGeom prst="rect">
            <a:avLst/>
          </a:prstGeom>
        </p:spPr>
      </p:pic>
      <p:sp>
        <p:nvSpPr>
          <p:cNvPr id="6" name="Rectangle 5"/>
          <p:cNvSpPr/>
          <p:nvPr/>
        </p:nvSpPr>
        <p:spPr>
          <a:xfrm>
            <a:off x="6137713" y="4620860"/>
            <a:ext cx="2300630" cy="400110"/>
          </a:xfrm>
          <a:prstGeom prst="rect">
            <a:avLst/>
          </a:prstGeom>
        </p:spPr>
        <p:txBody>
          <a:bodyPr wrap="none">
            <a:spAutoFit/>
          </a:bodyPr>
          <a:lstStyle/>
          <a:p>
            <a:r>
              <a:rPr lang="en-GB" sz="2000" dirty="0">
                <a:solidFill>
                  <a:schemeClr val="bg1">
                    <a:lumMod val="50000"/>
                  </a:schemeClr>
                </a:solidFill>
                <a:latin typeface="Roboto" panose="02000000000000000000" pitchFamily="2" charset="0"/>
                <a:ea typeface="Roboto" panose="02000000000000000000" pitchFamily="2" charset="0"/>
                <a:cs typeface="Arial" panose="020B0604020202020204" pitchFamily="34" charset="0"/>
              </a:rPr>
              <a:t>CVS Cheshire East</a:t>
            </a:r>
          </a:p>
        </p:txBody>
      </p:sp>
      <p:sp>
        <p:nvSpPr>
          <p:cNvPr id="7" name="TextBox 6"/>
          <p:cNvSpPr txBox="1"/>
          <p:nvPr/>
        </p:nvSpPr>
        <p:spPr>
          <a:xfrm>
            <a:off x="6137713" y="5256648"/>
            <a:ext cx="2477650" cy="707886"/>
          </a:xfrm>
          <a:prstGeom prst="rect">
            <a:avLst/>
          </a:prstGeom>
          <a:noFill/>
        </p:spPr>
        <p:txBody>
          <a:bodyPr wrap="square" rtlCol="0">
            <a:spAutoFit/>
          </a:bodyPr>
          <a:lstStyle/>
          <a:p>
            <a:r>
              <a:rPr lang="en-GB" sz="1200" dirty="0">
                <a:solidFill>
                  <a:schemeClr val="bg1">
                    <a:lumMod val="50000"/>
                  </a:schemeClr>
                </a:solidFill>
                <a:latin typeface="Arial" panose="020B0604020202020204" pitchFamily="34" charset="0"/>
                <a:cs typeface="Arial" panose="020B0604020202020204" pitchFamily="34" charset="0"/>
              </a:rPr>
              <a:t>@</a:t>
            </a:r>
            <a:r>
              <a:rPr lang="en-GB" sz="2000" dirty="0" err="1">
                <a:solidFill>
                  <a:schemeClr val="bg1">
                    <a:lumMod val="50000"/>
                  </a:schemeClr>
                </a:solidFill>
                <a:latin typeface="Roboto" panose="02000000000000000000" pitchFamily="2" charset="0"/>
                <a:ea typeface="Roboto" panose="02000000000000000000" pitchFamily="2" charset="0"/>
                <a:cs typeface="Arial" panose="020B0604020202020204" pitchFamily="34" charset="0"/>
              </a:rPr>
              <a:t>cvsce</a:t>
            </a:r>
            <a:r>
              <a:rPr lang="en-GB" sz="2000" dirty="0">
                <a:solidFill>
                  <a:schemeClr val="bg1">
                    <a:lumMod val="50000"/>
                  </a:schemeClr>
                </a:solidFill>
                <a:latin typeface="Roboto" panose="02000000000000000000" pitchFamily="2" charset="0"/>
                <a:ea typeface="Roboto" panose="02000000000000000000" pitchFamily="2" charset="0"/>
                <a:cs typeface="Arial" panose="020B0604020202020204" pitchFamily="34" charset="0"/>
              </a:rPr>
              <a:t> </a:t>
            </a:r>
            <a:br>
              <a:rPr lang="en-GB" sz="2000" dirty="0">
                <a:solidFill>
                  <a:schemeClr val="bg1">
                    <a:lumMod val="50000"/>
                  </a:schemeClr>
                </a:solidFill>
                <a:latin typeface="Roboto" panose="02000000000000000000" pitchFamily="2" charset="0"/>
                <a:ea typeface="Roboto" panose="02000000000000000000" pitchFamily="2" charset="0"/>
                <a:cs typeface="Arial" panose="020B0604020202020204" pitchFamily="34" charset="0"/>
              </a:rPr>
            </a:br>
            <a:r>
              <a:rPr lang="en-GB" sz="2000" dirty="0">
                <a:solidFill>
                  <a:schemeClr val="bg1">
                    <a:lumMod val="50000"/>
                  </a:schemeClr>
                </a:solidFill>
                <a:latin typeface="Roboto" panose="02000000000000000000" pitchFamily="2" charset="0"/>
                <a:ea typeface="Roboto" panose="02000000000000000000" pitchFamily="2" charset="0"/>
                <a:cs typeface="Arial" panose="020B0604020202020204" pitchFamily="34" charset="0"/>
              </a:rPr>
              <a:t>@</a:t>
            </a:r>
            <a:r>
              <a:rPr lang="en-GB" sz="2000" dirty="0" err="1">
                <a:solidFill>
                  <a:schemeClr val="bg1">
                    <a:lumMod val="50000"/>
                  </a:schemeClr>
                </a:solidFill>
                <a:latin typeface="Roboto" panose="02000000000000000000" pitchFamily="2" charset="0"/>
                <a:ea typeface="Roboto" panose="02000000000000000000" pitchFamily="2" charset="0"/>
                <a:cs typeface="Arial" panose="020B0604020202020204" pitchFamily="34" charset="0"/>
              </a:rPr>
              <a:t>CVSCETraining</a:t>
            </a:r>
            <a:endParaRPr lang="en-GB" sz="2000" dirty="0">
              <a:solidFill>
                <a:schemeClr val="bg1">
                  <a:lumMod val="50000"/>
                </a:schemeClr>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299561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and Introductions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3431605"/>
            <a:ext cx="7354888" cy="1456878"/>
          </a:xfrm>
        </p:spPr>
      </p:pic>
    </p:spTree>
    <p:extLst>
      <p:ext uri="{BB962C8B-B14F-4D97-AF65-F5344CB8AC3E}">
        <p14:creationId xmlns:p14="http://schemas.microsoft.com/office/powerpoint/2010/main" val="300352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Outcomes</a:t>
            </a:r>
          </a:p>
        </p:txBody>
      </p:sp>
      <p:sp>
        <p:nvSpPr>
          <p:cNvPr id="3" name="Text Placeholder 2"/>
          <p:cNvSpPr>
            <a:spLocks noGrp="1"/>
          </p:cNvSpPr>
          <p:nvPr>
            <p:ph type="body" idx="1"/>
          </p:nvPr>
        </p:nvSpPr>
        <p:spPr>
          <a:xfrm>
            <a:off x="457200" y="1916832"/>
            <a:ext cx="8003232" cy="936104"/>
          </a:xfrm>
        </p:spPr>
        <p:txBody>
          <a:bodyPr>
            <a:noAutofit/>
          </a:bodyPr>
          <a:lstStyle/>
          <a:p>
            <a:r>
              <a:rPr lang="en-US" sz="2400" b="0" dirty="0">
                <a:solidFill>
                  <a:schemeClr val="tx1"/>
                </a:solidFill>
                <a:latin typeface="Roboto Light" panose="02000000000000000000" pitchFamily="2" charset="0"/>
                <a:ea typeface="Roboto Light" panose="02000000000000000000" pitchFamily="2" charset="0"/>
              </a:rPr>
              <a:t>To </a:t>
            </a:r>
            <a:r>
              <a:rPr lang="en-US" sz="2400" b="0" dirty="0" smtClean="0">
                <a:solidFill>
                  <a:schemeClr val="tx1"/>
                </a:solidFill>
                <a:latin typeface="Roboto Light" panose="02000000000000000000" pitchFamily="2" charset="0"/>
                <a:ea typeface="Roboto Light" panose="02000000000000000000" pitchFamily="2" charset="0"/>
              </a:rPr>
              <a:t>help you to understand protected </a:t>
            </a:r>
            <a:r>
              <a:rPr lang="en-US" sz="2400" b="0" dirty="0">
                <a:solidFill>
                  <a:schemeClr val="tx1"/>
                </a:solidFill>
                <a:latin typeface="Roboto Light" panose="02000000000000000000" pitchFamily="2" charset="0"/>
                <a:ea typeface="Roboto Light" panose="02000000000000000000" pitchFamily="2" charset="0"/>
              </a:rPr>
              <a:t>characteristics and </a:t>
            </a:r>
            <a:r>
              <a:rPr lang="en-US" sz="2400" b="0" dirty="0" smtClean="0">
                <a:solidFill>
                  <a:schemeClr val="tx1"/>
                </a:solidFill>
                <a:latin typeface="Roboto Light" panose="02000000000000000000" pitchFamily="2" charset="0"/>
                <a:ea typeface="Roboto Light" panose="02000000000000000000" pitchFamily="2" charset="0"/>
              </a:rPr>
              <a:t>develop the </a:t>
            </a:r>
            <a:r>
              <a:rPr lang="en-US" sz="2400" b="0" dirty="0">
                <a:solidFill>
                  <a:schemeClr val="tx1"/>
                </a:solidFill>
                <a:latin typeface="Roboto Light" panose="02000000000000000000" pitchFamily="2" charset="0"/>
                <a:ea typeface="Roboto Light" panose="02000000000000000000" pitchFamily="2" charset="0"/>
              </a:rPr>
              <a:t>confidence to address issues of equality and diversity </a:t>
            </a:r>
            <a:r>
              <a:rPr lang="en-US" sz="2400" b="0" dirty="0" smtClean="0">
                <a:solidFill>
                  <a:schemeClr val="tx1"/>
                </a:solidFill>
                <a:latin typeface="Roboto Light" panose="02000000000000000000" pitchFamily="2" charset="0"/>
                <a:ea typeface="Roboto Light" panose="02000000000000000000" pitchFamily="2" charset="0"/>
              </a:rPr>
              <a:t>in your </a:t>
            </a:r>
            <a:r>
              <a:rPr lang="en-US" sz="2400" b="0" dirty="0">
                <a:solidFill>
                  <a:schemeClr val="tx1"/>
                </a:solidFill>
                <a:latin typeface="Roboto Light" panose="02000000000000000000" pitchFamily="2" charset="0"/>
                <a:ea typeface="Roboto Light" panose="02000000000000000000" pitchFamily="2" charset="0"/>
              </a:rPr>
              <a:t>job or volunteering role.</a:t>
            </a:r>
            <a:endParaRPr lang="en-GB" sz="2400" dirty="0">
              <a:solidFill>
                <a:schemeClr val="tx1"/>
              </a:solidFill>
              <a:latin typeface="Roboto Light" panose="02000000000000000000" pitchFamily="2" charset="0"/>
              <a:ea typeface="Roboto Light" panose="02000000000000000000" pitchFamily="2" charset="0"/>
            </a:endParaRPr>
          </a:p>
        </p:txBody>
      </p:sp>
      <p:sp>
        <p:nvSpPr>
          <p:cNvPr id="4" name="Content Placeholder 3"/>
          <p:cNvSpPr>
            <a:spLocks noGrp="1"/>
          </p:cNvSpPr>
          <p:nvPr>
            <p:ph sz="half" idx="2"/>
          </p:nvPr>
        </p:nvSpPr>
        <p:spPr>
          <a:xfrm>
            <a:off x="457200" y="3140968"/>
            <a:ext cx="8003232" cy="2974007"/>
          </a:xfrm>
        </p:spPr>
        <p:txBody>
          <a:bodyPr>
            <a:normAutofit/>
          </a:bodyPr>
          <a:lstStyle/>
          <a:p>
            <a:pPr marL="0" indent="0">
              <a:buNone/>
            </a:pPr>
            <a:r>
              <a:rPr lang="en-US" sz="2400" b="1" dirty="0">
                <a:solidFill>
                  <a:schemeClr val="tx1"/>
                </a:solidFill>
              </a:rPr>
              <a:t>By the end of the session you should be able to:</a:t>
            </a:r>
          </a:p>
          <a:p>
            <a:r>
              <a:rPr lang="en-US" sz="2400" dirty="0">
                <a:solidFill>
                  <a:schemeClr val="tx1"/>
                </a:solidFill>
              </a:rPr>
              <a:t>D</a:t>
            </a:r>
            <a:r>
              <a:rPr lang="en-US" sz="2400" dirty="0" smtClean="0">
                <a:solidFill>
                  <a:schemeClr val="tx1"/>
                </a:solidFill>
              </a:rPr>
              <a:t>escribe </a:t>
            </a:r>
            <a:r>
              <a:rPr lang="en-US" sz="2400" dirty="0">
                <a:solidFill>
                  <a:schemeClr val="tx1"/>
                </a:solidFill>
              </a:rPr>
              <a:t>your duties regarding protected characteristics under the 2010 Equality Act and the 2011 Public Sector Equality </a:t>
            </a:r>
            <a:r>
              <a:rPr lang="en-US" sz="2400" dirty="0" smtClean="0">
                <a:solidFill>
                  <a:schemeClr val="tx1"/>
                </a:solidFill>
              </a:rPr>
              <a:t>Duty</a:t>
            </a:r>
            <a:endParaRPr lang="en-US" sz="2400" dirty="0">
              <a:solidFill>
                <a:schemeClr val="tx1"/>
              </a:solidFill>
            </a:endParaRPr>
          </a:p>
          <a:p>
            <a:r>
              <a:rPr lang="en-US" sz="2400" dirty="0" smtClean="0">
                <a:solidFill>
                  <a:schemeClr val="tx1"/>
                </a:solidFill>
              </a:rPr>
              <a:t>Help </a:t>
            </a:r>
            <a:r>
              <a:rPr lang="en-US" sz="2400" dirty="0">
                <a:solidFill>
                  <a:schemeClr val="tx1"/>
                </a:solidFill>
              </a:rPr>
              <a:t>celebrate people of all diversities and their achievements as part of your role</a:t>
            </a:r>
            <a:endParaRPr lang="en-GB" sz="2400" dirty="0">
              <a:solidFill>
                <a:schemeClr val="tx1"/>
              </a:solidFill>
            </a:endParaRPr>
          </a:p>
        </p:txBody>
      </p:sp>
    </p:spTree>
    <p:extLst>
      <p:ext uri="{BB962C8B-B14F-4D97-AF65-F5344CB8AC3E}">
        <p14:creationId xmlns:p14="http://schemas.microsoft.com/office/powerpoint/2010/main" val="3424488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we’ll cover today:</a:t>
            </a:r>
          </a:p>
        </p:txBody>
      </p:sp>
      <p:sp>
        <p:nvSpPr>
          <p:cNvPr id="4" name="Content Placeholder 3"/>
          <p:cNvSpPr>
            <a:spLocks noGrp="1"/>
          </p:cNvSpPr>
          <p:nvPr>
            <p:ph sz="half" idx="2"/>
          </p:nvPr>
        </p:nvSpPr>
        <p:spPr>
          <a:xfrm>
            <a:off x="457200" y="2123728"/>
            <a:ext cx="7715200" cy="3991247"/>
          </a:xfrm>
        </p:spPr>
        <p:txBody>
          <a:bodyPr/>
          <a:lstStyle/>
          <a:p>
            <a:r>
              <a:rPr lang="en-GB" sz="2400" dirty="0">
                <a:solidFill>
                  <a:schemeClr val="tx1"/>
                </a:solidFill>
              </a:rPr>
              <a:t>Equality Act and protected characteristics</a:t>
            </a:r>
          </a:p>
          <a:p>
            <a:r>
              <a:rPr lang="en-GB" sz="2400" dirty="0">
                <a:solidFill>
                  <a:schemeClr val="tx1"/>
                </a:solidFill>
              </a:rPr>
              <a:t>Discrimination  and types of discrimination</a:t>
            </a:r>
          </a:p>
          <a:p>
            <a:r>
              <a:rPr lang="en-GB" sz="2400" dirty="0">
                <a:solidFill>
                  <a:schemeClr val="tx1"/>
                </a:solidFill>
              </a:rPr>
              <a:t>Diversity</a:t>
            </a:r>
          </a:p>
          <a:p>
            <a:r>
              <a:rPr lang="en-GB" sz="2400" dirty="0">
                <a:solidFill>
                  <a:schemeClr val="tx1"/>
                </a:solidFill>
              </a:rPr>
              <a:t>Unconscious bias</a:t>
            </a:r>
          </a:p>
          <a:p>
            <a:r>
              <a:rPr lang="en-GB" sz="2400" dirty="0">
                <a:solidFill>
                  <a:schemeClr val="tx1"/>
                </a:solidFill>
              </a:rPr>
              <a:t>Embedding equality and diversity into your work</a:t>
            </a:r>
          </a:p>
          <a:p>
            <a:pPr marL="0" indent="0">
              <a:buNone/>
            </a:pPr>
            <a:endParaRPr lang="en-GB" dirty="0"/>
          </a:p>
          <a:p>
            <a:endParaRPr lang="en-GB" dirty="0"/>
          </a:p>
        </p:txBody>
      </p:sp>
      <p:pic>
        <p:nvPicPr>
          <p:cNvPr id="3" name="Picture 2" descr="Home [lgn1347280220.site-fusion.co.u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325" y="4437112"/>
            <a:ext cx="2472275" cy="1854206"/>
          </a:xfrm>
          <a:prstGeom prst="rect">
            <a:avLst/>
          </a:prstGeom>
        </p:spPr>
      </p:pic>
    </p:spTree>
    <p:extLst>
      <p:ext uri="{BB962C8B-B14F-4D97-AF65-F5344CB8AC3E}">
        <p14:creationId xmlns:p14="http://schemas.microsoft.com/office/powerpoint/2010/main" val="651496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meant by Equality and Diversity?</a:t>
            </a:r>
          </a:p>
        </p:txBody>
      </p:sp>
      <p:sp>
        <p:nvSpPr>
          <p:cNvPr id="3" name="Text Placeholder 2"/>
          <p:cNvSpPr>
            <a:spLocks noGrp="1"/>
          </p:cNvSpPr>
          <p:nvPr>
            <p:ph type="body" idx="1"/>
          </p:nvPr>
        </p:nvSpPr>
        <p:spPr/>
        <p:txBody>
          <a:bodyPr/>
          <a:lstStyle/>
          <a:p>
            <a:r>
              <a:rPr lang="en-GB" dirty="0"/>
              <a:t>Equality</a:t>
            </a:r>
          </a:p>
        </p:txBody>
      </p:sp>
      <p:sp>
        <p:nvSpPr>
          <p:cNvPr id="4" name="Content Placeholder 3"/>
          <p:cNvSpPr>
            <a:spLocks noGrp="1"/>
          </p:cNvSpPr>
          <p:nvPr>
            <p:ph sz="half" idx="2"/>
          </p:nvPr>
        </p:nvSpPr>
        <p:spPr/>
        <p:txBody>
          <a:bodyPr>
            <a:normAutofit/>
          </a:bodyPr>
          <a:lstStyle/>
          <a:p>
            <a:r>
              <a:rPr lang="en-GB" sz="2000" dirty="0">
                <a:solidFill>
                  <a:schemeClr val="tx1"/>
                </a:solidFill>
              </a:rPr>
              <a:t>Ensuring that everyone has equal rights and </a:t>
            </a:r>
            <a:r>
              <a:rPr lang="en-GB" sz="2000" dirty="0" smtClean="0">
                <a:solidFill>
                  <a:schemeClr val="tx1"/>
                </a:solidFill>
              </a:rPr>
              <a:t>opportunities</a:t>
            </a:r>
            <a:endParaRPr lang="en-GB" sz="2000" dirty="0">
              <a:solidFill>
                <a:schemeClr val="tx1"/>
              </a:solidFill>
            </a:endParaRPr>
          </a:p>
          <a:p>
            <a:r>
              <a:rPr lang="en-GB" sz="2000" dirty="0">
                <a:solidFill>
                  <a:schemeClr val="tx1"/>
                </a:solidFill>
              </a:rPr>
              <a:t>Removing barriers which people may face due to actual or perceived </a:t>
            </a:r>
            <a:r>
              <a:rPr lang="en-GB" sz="2000" dirty="0" smtClean="0">
                <a:solidFill>
                  <a:schemeClr val="tx1"/>
                </a:solidFill>
              </a:rPr>
              <a:t>differences</a:t>
            </a:r>
            <a:endParaRPr lang="en-GB" sz="2000" dirty="0">
              <a:solidFill>
                <a:schemeClr val="tx1"/>
              </a:solidFill>
            </a:endParaRPr>
          </a:p>
          <a:p>
            <a:r>
              <a:rPr lang="en-GB" sz="2000" dirty="0">
                <a:solidFill>
                  <a:schemeClr val="tx1"/>
                </a:solidFill>
              </a:rPr>
              <a:t>Making sure everyone has the same access to employment and volunteering opportunities, goods and services</a:t>
            </a:r>
          </a:p>
        </p:txBody>
      </p:sp>
      <p:sp>
        <p:nvSpPr>
          <p:cNvPr id="5" name="Text Placeholder 4"/>
          <p:cNvSpPr>
            <a:spLocks noGrp="1"/>
          </p:cNvSpPr>
          <p:nvPr>
            <p:ph type="body" idx="13"/>
          </p:nvPr>
        </p:nvSpPr>
        <p:spPr/>
        <p:txBody>
          <a:bodyPr/>
          <a:lstStyle/>
          <a:p>
            <a:r>
              <a:rPr lang="en-GB" dirty="0"/>
              <a:t>Diversity</a:t>
            </a:r>
          </a:p>
        </p:txBody>
      </p:sp>
      <p:sp>
        <p:nvSpPr>
          <p:cNvPr id="6" name="Content Placeholder 5"/>
          <p:cNvSpPr>
            <a:spLocks noGrp="1"/>
          </p:cNvSpPr>
          <p:nvPr>
            <p:ph sz="half" idx="14"/>
          </p:nvPr>
        </p:nvSpPr>
        <p:spPr/>
        <p:txBody>
          <a:bodyPr>
            <a:normAutofit/>
          </a:bodyPr>
          <a:lstStyle/>
          <a:p>
            <a:r>
              <a:rPr lang="en-GB" sz="2000" dirty="0">
                <a:solidFill>
                  <a:schemeClr val="tx1"/>
                </a:solidFill>
              </a:rPr>
              <a:t>Ensuring that you value and respect differences between </a:t>
            </a:r>
            <a:r>
              <a:rPr lang="en-GB" sz="2000" dirty="0" smtClean="0">
                <a:solidFill>
                  <a:schemeClr val="tx1"/>
                </a:solidFill>
              </a:rPr>
              <a:t>people</a:t>
            </a:r>
            <a:endParaRPr lang="en-GB" sz="2000" dirty="0">
              <a:solidFill>
                <a:schemeClr val="tx1"/>
              </a:solidFill>
            </a:endParaRPr>
          </a:p>
          <a:p>
            <a:r>
              <a:rPr lang="en-GB" sz="2000" dirty="0">
                <a:solidFill>
                  <a:schemeClr val="tx1"/>
                </a:solidFill>
              </a:rPr>
              <a:t>Recognising, valuing and taking account of different backgrounds, knowledge, skills and experiences.</a:t>
            </a:r>
          </a:p>
          <a:p>
            <a:r>
              <a:rPr lang="en-GB" sz="2000" dirty="0">
                <a:solidFill>
                  <a:schemeClr val="tx1"/>
                </a:solidFill>
              </a:rPr>
              <a:t>Creating a diverse and productive workforce/ volunteer </a:t>
            </a:r>
            <a:r>
              <a:rPr lang="en-GB" sz="2000" dirty="0" smtClean="0">
                <a:solidFill>
                  <a:schemeClr val="tx1"/>
                </a:solidFill>
              </a:rPr>
              <a:t>base</a:t>
            </a:r>
            <a:endParaRPr lang="en-GB" sz="2000" dirty="0">
              <a:solidFill>
                <a:schemeClr val="tx1"/>
              </a:solidFill>
            </a:endParaRPr>
          </a:p>
        </p:txBody>
      </p:sp>
    </p:spTree>
    <p:extLst>
      <p:ext uri="{BB962C8B-B14F-4D97-AF65-F5344CB8AC3E}">
        <p14:creationId xmlns:p14="http://schemas.microsoft.com/office/powerpoint/2010/main" val="158370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it important?</a:t>
            </a:r>
          </a:p>
        </p:txBody>
      </p:sp>
      <p:sp>
        <p:nvSpPr>
          <p:cNvPr id="4" name="Content Placeholder 3"/>
          <p:cNvSpPr>
            <a:spLocks noGrp="1"/>
          </p:cNvSpPr>
          <p:nvPr>
            <p:ph sz="half" idx="2"/>
          </p:nvPr>
        </p:nvSpPr>
        <p:spPr>
          <a:xfrm>
            <a:off x="457200" y="2420888"/>
            <a:ext cx="7643192" cy="3694087"/>
          </a:xfrm>
        </p:spPr>
        <p:txBody>
          <a:bodyPr>
            <a:normAutofit fontScale="92500" lnSpcReduction="20000"/>
          </a:bodyPr>
          <a:lstStyle/>
          <a:p>
            <a:r>
              <a:rPr lang="en-GB" sz="2400" dirty="0">
                <a:solidFill>
                  <a:schemeClr val="tx1"/>
                </a:solidFill>
              </a:rPr>
              <a:t>Legal </a:t>
            </a:r>
            <a:r>
              <a:rPr lang="en-GB" sz="2400" dirty="0" smtClean="0">
                <a:solidFill>
                  <a:schemeClr val="tx1"/>
                </a:solidFill>
              </a:rPr>
              <a:t>requirement</a:t>
            </a:r>
            <a:endParaRPr lang="en-GB" sz="2400" dirty="0">
              <a:solidFill>
                <a:schemeClr val="tx1"/>
              </a:solidFill>
            </a:endParaRPr>
          </a:p>
          <a:p>
            <a:r>
              <a:rPr lang="en-GB" sz="2400" dirty="0">
                <a:solidFill>
                  <a:schemeClr val="tx1"/>
                </a:solidFill>
              </a:rPr>
              <a:t>Gives </a:t>
            </a:r>
            <a:r>
              <a:rPr lang="en-GB" sz="2400" dirty="0" smtClean="0">
                <a:solidFill>
                  <a:schemeClr val="tx1"/>
                </a:solidFill>
              </a:rPr>
              <a:t>staff and volunteers </a:t>
            </a:r>
            <a:r>
              <a:rPr lang="en-GB" sz="2400" dirty="0">
                <a:solidFill>
                  <a:schemeClr val="tx1"/>
                </a:solidFill>
              </a:rPr>
              <a:t>the opportunity to fulfil their </a:t>
            </a:r>
            <a:r>
              <a:rPr lang="en-GB" sz="2400" dirty="0" smtClean="0">
                <a:solidFill>
                  <a:schemeClr val="tx1"/>
                </a:solidFill>
              </a:rPr>
              <a:t>potential</a:t>
            </a:r>
            <a:endParaRPr lang="en-GB" sz="2400" dirty="0">
              <a:solidFill>
                <a:schemeClr val="tx1"/>
              </a:solidFill>
            </a:endParaRPr>
          </a:p>
          <a:p>
            <a:r>
              <a:rPr lang="en-GB" sz="2400" dirty="0" smtClean="0">
                <a:solidFill>
                  <a:schemeClr val="tx1"/>
                </a:solidFill>
              </a:rPr>
              <a:t>Diverse organisation – failing to take advantage </a:t>
            </a:r>
            <a:r>
              <a:rPr lang="en-GB" sz="2400" dirty="0">
                <a:solidFill>
                  <a:schemeClr val="tx1"/>
                </a:solidFill>
              </a:rPr>
              <a:t>of a wider range of talents and skills </a:t>
            </a:r>
            <a:r>
              <a:rPr lang="en-GB" sz="2400" dirty="0" smtClean="0">
                <a:solidFill>
                  <a:schemeClr val="tx1"/>
                </a:solidFill>
              </a:rPr>
              <a:t>can </a:t>
            </a:r>
            <a:r>
              <a:rPr lang="en-GB" sz="2400" dirty="0">
                <a:solidFill>
                  <a:schemeClr val="tx1"/>
                </a:solidFill>
              </a:rPr>
              <a:t>be costly for your organisation</a:t>
            </a:r>
            <a:r>
              <a:rPr lang="en-GB" sz="2400" dirty="0" smtClean="0">
                <a:solidFill>
                  <a:schemeClr val="tx1"/>
                </a:solidFill>
              </a:rPr>
              <a:t>.</a:t>
            </a:r>
            <a:endParaRPr lang="en-GB" sz="2400" dirty="0">
              <a:solidFill>
                <a:schemeClr val="tx1"/>
              </a:solidFill>
            </a:endParaRPr>
          </a:p>
          <a:p>
            <a:r>
              <a:rPr lang="en-GB" sz="2400" dirty="0">
                <a:solidFill>
                  <a:schemeClr val="tx1"/>
                </a:solidFill>
              </a:rPr>
              <a:t>If you provide services to the public sector you are required to </a:t>
            </a:r>
            <a:r>
              <a:rPr lang="en-GB" sz="2400" dirty="0" smtClean="0">
                <a:solidFill>
                  <a:schemeClr val="tx1"/>
                </a:solidFill>
              </a:rPr>
              <a:t>have E &amp; D policies </a:t>
            </a:r>
            <a:r>
              <a:rPr lang="en-GB" sz="2400" u="sng" dirty="0" smtClean="0">
                <a:solidFill>
                  <a:schemeClr val="tx1"/>
                </a:solidFill>
              </a:rPr>
              <a:t>and</a:t>
            </a:r>
            <a:r>
              <a:rPr lang="en-GB" sz="2400" dirty="0" smtClean="0">
                <a:solidFill>
                  <a:schemeClr val="tx1"/>
                </a:solidFill>
              </a:rPr>
              <a:t> to prove </a:t>
            </a:r>
            <a:r>
              <a:rPr lang="en-GB" sz="2400" dirty="0">
                <a:solidFill>
                  <a:schemeClr val="tx1"/>
                </a:solidFill>
              </a:rPr>
              <a:t>that they are implemented.</a:t>
            </a:r>
          </a:p>
          <a:p>
            <a:r>
              <a:rPr lang="en-GB" sz="2400" dirty="0">
                <a:solidFill>
                  <a:schemeClr val="tx1"/>
                </a:solidFill>
              </a:rPr>
              <a:t>You can understand a broader range of your service users.</a:t>
            </a:r>
          </a:p>
          <a:p>
            <a:r>
              <a:rPr lang="en-GB" sz="2400" dirty="0">
                <a:solidFill>
                  <a:schemeClr val="tx1"/>
                </a:solidFill>
              </a:rPr>
              <a:t>Will help you deal with any </a:t>
            </a:r>
            <a:r>
              <a:rPr lang="en-GB" sz="2400" dirty="0" smtClean="0">
                <a:solidFill>
                  <a:schemeClr val="tx1"/>
                </a:solidFill>
              </a:rPr>
              <a:t>issues</a:t>
            </a:r>
            <a:endParaRPr lang="en-GB" sz="2400" dirty="0">
              <a:solidFill>
                <a:schemeClr val="tx1"/>
              </a:solidFill>
            </a:endParaRPr>
          </a:p>
          <a:p>
            <a:endParaRPr lang="en-GB" dirty="0"/>
          </a:p>
          <a:p>
            <a:pPr marL="0" indent="0">
              <a:buNone/>
            </a:pPr>
            <a:endParaRPr lang="en-GB" dirty="0"/>
          </a:p>
        </p:txBody>
      </p:sp>
    </p:spTree>
    <p:extLst>
      <p:ext uri="{BB962C8B-B14F-4D97-AF65-F5344CB8AC3E}">
        <p14:creationId xmlns:p14="http://schemas.microsoft.com/office/powerpoint/2010/main" val="296375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Legislation</a:t>
            </a:r>
          </a:p>
        </p:txBody>
      </p:sp>
      <p:sp>
        <p:nvSpPr>
          <p:cNvPr id="4" name="Content Placeholder 3"/>
          <p:cNvSpPr>
            <a:spLocks noGrp="1"/>
          </p:cNvSpPr>
          <p:nvPr>
            <p:ph sz="half" idx="2"/>
          </p:nvPr>
        </p:nvSpPr>
        <p:spPr>
          <a:xfrm>
            <a:off x="457200" y="2772618"/>
            <a:ext cx="7427168" cy="3342357"/>
          </a:xfrm>
        </p:spPr>
        <p:txBody>
          <a:bodyPr>
            <a:normAutofit/>
          </a:bodyPr>
          <a:lstStyle/>
          <a:p>
            <a:r>
              <a:rPr lang="en-GB" sz="2800" dirty="0">
                <a:solidFill>
                  <a:schemeClr val="tx1"/>
                </a:solidFill>
              </a:rPr>
              <a:t>Equality Act 2010</a:t>
            </a:r>
          </a:p>
          <a:p>
            <a:r>
              <a:rPr lang="en-GB" sz="2800" dirty="0">
                <a:solidFill>
                  <a:schemeClr val="tx1"/>
                </a:solidFill>
              </a:rPr>
              <a:t>Public Sector Equality Duty</a:t>
            </a:r>
          </a:p>
        </p:txBody>
      </p:sp>
      <p:pic>
        <p:nvPicPr>
          <p:cNvPr id="3" name="Picture 2" descr="The Law | A section on of the sign above the entrance int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847504"/>
            <a:ext cx="3555728" cy="2267471"/>
          </a:xfrm>
          <a:prstGeom prst="rect">
            <a:avLst/>
          </a:prstGeom>
        </p:spPr>
      </p:pic>
    </p:spTree>
    <p:extLst>
      <p:ext uri="{BB962C8B-B14F-4D97-AF65-F5344CB8AC3E}">
        <p14:creationId xmlns:p14="http://schemas.microsoft.com/office/powerpoint/2010/main" val="131840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Protected Characteristics</a:t>
            </a:r>
          </a:p>
        </p:txBody>
      </p:sp>
      <p:sp>
        <p:nvSpPr>
          <p:cNvPr id="3" name="Text Placeholder 2"/>
          <p:cNvSpPr>
            <a:spLocks noGrp="1"/>
          </p:cNvSpPr>
          <p:nvPr>
            <p:ph type="body" idx="1"/>
          </p:nvPr>
        </p:nvSpPr>
        <p:spPr>
          <a:xfrm>
            <a:off x="457200" y="2132856"/>
            <a:ext cx="7571184" cy="639762"/>
          </a:xfrm>
        </p:spPr>
        <p:txBody>
          <a:bodyPr>
            <a:normAutofit/>
          </a:bodyPr>
          <a:lstStyle/>
          <a:p>
            <a:r>
              <a:rPr lang="en-US" b="0" dirty="0"/>
              <a:t>The following characteristics are protected characteristics— </a:t>
            </a:r>
            <a:endParaRPr lang="en-GB" dirty="0"/>
          </a:p>
        </p:txBody>
      </p:sp>
      <p:sp>
        <p:nvSpPr>
          <p:cNvPr id="4" name="Content Placeholder 3"/>
          <p:cNvSpPr>
            <a:spLocks noGrp="1"/>
          </p:cNvSpPr>
          <p:nvPr>
            <p:ph sz="half" idx="2"/>
          </p:nvPr>
        </p:nvSpPr>
        <p:spPr/>
        <p:txBody>
          <a:bodyPr/>
          <a:lstStyle/>
          <a:p>
            <a:r>
              <a:rPr lang="en-US" sz="2000" dirty="0">
                <a:solidFill>
                  <a:schemeClr val="tx1"/>
                </a:solidFill>
              </a:rPr>
              <a:t>age; </a:t>
            </a:r>
          </a:p>
          <a:p>
            <a:r>
              <a:rPr lang="en-US" sz="2000" dirty="0">
                <a:solidFill>
                  <a:schemeClr val="tx1"/>
                </a:solidFill>
              </a:rPr>
              <a:t>disability; </a:t>
            </a:r>
          </a:p>
          <a:p>
            <a:r>
              <a:rPr lang="en-US" sz="2000" dirty="0">
                <a:solidFill>
                  <a:schemeClr val="tx1"/>
                </a:solidFill>
              </a:rPr>
              <a:t>gender reassignment; </a:t>
            </a:r>
          </a:p>
          <a:p>
            <a:r>
              <a:rPr lang="en-US" sz="2000" dirty="0">
                <a:solidFill>
                  <a:schemeClr val="tx1"/>
                </a:solidFill>
              </a:rPr>
              <a:t>marriage and civil partnership; </a:t>
            </a:r>
          </a:p>
          <a:p>
            <a:r>
              <a:rPr lang="en-US" sz="2000" dirty="0">
                <a:solidFill>
                  <a:schemeClr val="tx1"/>
                </a:solidFill>
              </a:rPr>
              <a:t>pregnancy and maternity; </a:t>
            </a:r>
          </a:p>
          <a:p>
            <a:r>
              <a:rPr lang="en-US" sz="2000" dirty="0">
                <a:solidFill>
                  <a:schemeClr val="tx1"/>
                </a:solidFill>
              </a:rPr>
              <a:t>race; </a:t>
            </a:r>
          </a:p>
          <a:p>
            <a:r>
              <a:rPr lang="en-US" sz="2000" dirty="0">
                <a:solidFill>
                  <a:schemeClr val="tx1"/>
                </a:solidFill>
              </a:rPr>
              <a:t>religion or belief; </a:t>
            </a:r>
          </a:p>
          <a:p>
            <a:r>
              <a:rPr lang="en-US" sz="2000" dirty="0">
                <a:solidFill>
                  <a:schemeClr val="tx1"/>
                </a:solidFill>
              </a:rPr>
              <a:t>sex; </a:t>
            </a:r>
          </a:p>
          <a:p>
            <a:r>
              <a:rPr lang="en-US" sz="2000" dirty="0">
                <a:solidFill>
                  <a:schemeClr val="tx1"/>
                </a:solidFill>
              </a:rPr>
              <a:t>sexual orientation</a:t>
            </a:r>
          </a:p>
          <a:p>
            <a:endParaRPr lang="en-GB" dirty="0"/>
          </a:p>
        </p:txBody>
      </p:sp>
    </p:spTree>
    <p:extLst>
      <p:ext uri="{BB962C8B-B14F-4D97-AF65-F5344CB8AC3E}">
        <p14:creationId xmlns:p14="http://schemas.microsoft.com/office/powerpoint/2010/main" val="5846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Fortunately times have changed</a:t>
            </a:r>
          </a:p>
        </p:txBody>
      </p:sp>
      <p:sp>
        <p:nvSpPr>
          <p:cNvPr id="4" name="Content Placeholder 3"/>
          <p:cNvSpPr>
            <a:spLocks noGrp="1"/>
          </p:cNvSpPr>
          <p:nvPr>
            <p:ph sz="half" idx="2"/>
          </p:nvPr>
        </p:nvSpPr>
        <p:spPr>
          <a:xfrm>
            <a:off x="513677" y="2123728"/>
            <a:ext cx="7571184" cy="4041576"/>
          </a:xfrm>
        </p:spPr>
        <p:txBody>
          <a:bodyPr>
            <a:normAutofit lnSpcReduction="10000"/>
          </a:bodyPr>
          <a:lstStyle/>
          <a:p>
            <a:endParaRPr lang="en-GB" dirty="0"/>
          </a:p>
          <a:p>
            <a:endParaRPr lang="en-GB" dirty="0"/>
          </a:p>
          <a:p>
            <a:endParaRPr lang="en-GB" dirty="0"/>
          </a:p>
          <a:p>
            <a:endParaRPr lang="en-GB" dirty="0"/>
          </a:p>
          <a:p>
            <a:endParaRPr lang="en-GB" dirty="0"/>
          </a:p>
          <a:p>
            <a:endParaRPr lang="en-GB" dirty="0"/>
          </a:p>
          <a:p>
            <a:endParaRPr lang="en-GB" sz="2800" b="1" dirty="0">
              <a:solidFill>
                <a:srgbClr val="91BF20"/>
              </a:solidFill>
              <a:latin typeface="Open Sans Light"/>
            </a:endParaRPr>
          </a:p>
          <a:p>
            <a:endParaRPr lang="en-GB" sz="2800" b="1" dirty="0">
              <a:solidFill>
                <a:srgbClr val="91BF20"/>
              </a:solidFill>
              <a:latin typeface="Open Sans Light"/>
            </a:endParaRPr>
          </a:p>
          <a:p>
            <a:endParaRPr lang="en-GB" sz="2800" b="1" dirty="0">
              <a:solidFill>
                <a:srgbClr val="91BF20"/>
              </a:solidFill>
              <a:latin typeface="Open Sans Light"/>
            </a:endParaRPr>
          </a:p>
          <a:p>
            <a:endParaRPr lang="en-GB" sz="2800" b="1" dirty="0">
              <a:solidFill>
                <a:srgbClr val="91BF20"/>
              </a:solidFill>
              <a:latin typeface="Open Sans Light"/>
            </a:endParaRPr>
          </a:p>
          <a:p>
            <a:r>
              <a:rPr lang="en-GB" sz="2800" b="1" dirty="0">
                <a:solidFill>
                  <a:srgbClr val="91BF20"/>
                </a:solidFill>
                <a:latin typeface="Open Sans Light"/>
              </a:rPr>
              <a:t>But </a:t>
            </a:r>
            <a:r>
              <a:rPr lang="en-GB" sz="2800" b="1" dirty="0" smtClean="0">
                <a:solidFill>
                  <a:srgbClr val="91BF20"/>
                </a:solidFill>
                <a:latin typeface="Open Sans Light"/>
              </a:rPr>
              <a:t>have they enough?……</a:t>
            </a:r>
            <a:endParaRPr lang="en-GB" sz="2800" b="1" dirty="0">
              <a:solidFill>
                <a:srgbClr val="91BF20"/>
              </a:solidFill>
              <a:latin typeface="Open Sans Light"/>
            </a:endParaRPr>
          </a:p>
        </p:txBody>
      </p:sp>
      <p:pic>
        <p:nvPicPr>
          <p:cNvPr id="5" name="Picture 4" descr="jobsanger: Discrimination - An American Tradition Tha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302" y="2089218"/>
            <a:ext cx="3171934" cy="3171934"/>
          </a:xfrm>
          <a:prstGeom prst="rect">
            <a:avLst/>
          </a:prstGeom>
        </p:spPr>
      </p:pic>
    </p:spTree>
    <p:extLst>
      <p:ext uri="{BB962C8B-B14F-4D97-AF65-F5344CB8AC3E}">
        <p14:creationId xmlns:p14="http://schemas.microsoft.com/office/powerpoint/2010/main" val="2180331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VS Power 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mp;D Training D1" id="{768B5A15-5806-466D-92CF-2C992737A262}" vid="{6B7F7139-5D98-4186-9F5A-9B721557AC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81B8E0FE9C8A49BDD146235CAE3416" ma:contentTypeVersion="7" ma:contentTypeDescription="Create a new document." ma:contentTypeScope="" ma:versionID="5c62c44baf52781b9934ae9b0f4c88f4">
  <xsd:schema xmlns:xsd="http://www.w3.org/2001/XMLSchema" xmlns:xs="http://www.w3.org/2001/XMLSchema" xmlns:p="http://schemas.microsoft.com/office/2006/metadata/properties" xmlns:ns2="8a1d6b99-d57d-49b9-8f83-287a2f6c8a63" xmlns:ns3="3db91e34-8fe7-44d8-a8db-1ade5f729433" targetNamespace="http://schemas.microsoft.com/office/2006/metadata/properties" ma:root="true" ma:fieldsID="80a2b5e81e873c38bea9a14d39d4d7a3" ns2:_="" ns3:_="">
    <xsd:import namespace="8a1d6b99-d57d-49b9-8f83-287a2f6c8a63"/>
    <xsd:import namespace="3db91e34-8fe7-44d8-a8db-1ade5f7294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d6b99-d57d-49b9-8f83-287a2f6c8a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b91e34-8fe7-44d8-a8db-1ade5f72943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4C4F58-E32D-4BF1-843B-B4372AF78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1d6b99-d57d-49b9-8f83-287a2f6c8a63"/>
    <ds:schemaRef ds:uri="3db91e34-8fe7-44d8-a8db-1ade5f729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349FF-E74C-452B-BBA9-F6FCAF458F61}">
  <ds:schemaRefs>
    <ds:schemaRef ds:uri="http://schemas.microsoft.com/sharepoint/v3/contenttype/forms"/>
  </ds:schemaRefs>
</ds:datastoreItem>
</file>

<file path=customXml/itemProps3.xml><?xml version="1.0" encoding="utf-8"?>
<ds:datastoreItem xmlns:ds="http://schemas.openxmlformats.org/officeDocument/2006/customXml" ds:itemID="{8A64B53C-27EA-41EC-B54E-EAFCCF8D72AA}">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3db91e34-8fe7-44d8-a8db-1ade5f729433"/>
    <ds:schemaRef ds:uri="8a1d6b99-d57d-49b9-8f83-287a2f6c8a6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E&amp;D Training D1</Template>
  <TotalTime>1058</TotalTime>
  <Words>3045</Words>
  <Application>Microsoft Office PowerPoint</Application>
  <PresentationFormat>On-screen Show (4:3)</PresentationFormat>
  <Paragraphs>331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Open Sans Light</vt:lpstr>
      <vt:lpstr>Open Sans SemiBold</vt:lpstr>
      <vt:lpstr>Roboto</vt:lpstr>
      <vt:lpstr>Roboto Light</vt:lpstr>
      <vt:lpstr>CVS Power Point Template</vt:lpstr>
      <vt:lpstr>Equality and Diversity</vt:lpstr>
      <vt:lpstr>Welcome and Introductions</vt:lpstr>
      <vt:lpstr>Aims and Outcomes</vt:lpstr>
      <vt:lpstr>What we’ll cover today:</vt:lpstr>
      <vt:lpstr>What is meant by Equality and Diversity?</vt:lpstr>
      <vt:lpstr>Why is it important?</vt:lpstr>
      <vt:lpstr>Legislation</vt:lpstr>
      <vt:lpstr>Protected Characteristics</vt:lpstr>
      <vt:lpstr>Fortunately times have changed</vt:lpstr>
      <vt:lpstr>What is discrimination?</vt:lpstr>
      <vt:lpstr>Direct Discrimination</vt:lpstr>
      <vt:lpstr>Indirect discrimination</vt:lpstr>
      <vt:lpstr>Harassment</vt:lpstr>
      <vt:lpstr>Victimisation</vt:lpstr>
      <vt:lpstr>Failure to make reasonable adjustments</vt:lpstr>
      <vt:lpstr>Case studies</vt:lpstr>
      <vt:lpstr>Unconscious Bias?</vt:lpstr>
      <vt:lpstr> Created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and Diversity</dc:title>
  <dc:creator>Heidi Bibby</dc:creator>
  <cp:lastModifiedBy>Suzy Keen</cp:lastModifiedBy>
  <cp:revision>143</cp:revision>
  <cp:lastPrinted>2019-07-01T14:33:16Z</cp:lastPrinted>
  <dcterms:created xsi:type="dcterms:W3CDTF">2019-03-08T11:50:50Z</dcterms:created>
  <dcterms:modified xsi:type="dcterms:W3CDTF">2020-06-23T13:10:11Z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0x0101009F81B8E0FE9C8A49BDD146235CAE3416</vt:lpwstr>
  </property>
  <property fmtid="{D5CDD505-2E9C-101B-9397-08002B2CF9AE}" pid="3" name="AuthorIds_UIVersion_1536">
    <vt:lpwstr>23</vt:lpwstr>
  </property>
</Properties>
</file>