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96" r:id="rId7"/>
    <p:sldId id="298" r:id="rId8"/>
    <p:sldId id="299" r:id="rId9"/>
    <p:sldId id="294" r:id="rId10"/>
    <p:sldId id="295" r:id="rId11"/>
    <p:sldId id="29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74354" autoAdjust="0"/>
  </p:normalViewPr>
  <p:slideViewPr>
    <p:cSldViewPr snapToGrid="0">
      <p:cViewPr varScale="1">
        <p:scale>
          <a:sx n="85" d="100"/>
          <a:sy n="85" d="100"/>
        </p:scale>
        <p:origin x="18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2804-AC30-4BAA-814F-B3C7399BD64D}" type="datetimeFigureOut">
              <a:rPr lang="en-GB" smtClean="0"/>
              <a:t>30/07/2020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BE0C1-64C9-4CE2-92BA-B766284FC770}" type="slidenum">
              <a:rPr lang="en-GB" smtClean="0"/>
              <a:t>‹#›</a:t>
            </a:fld>
            <a:endParaRPr lang="en-GB"/>
          </a:p>
        </p:txBody>
      </p:sp>
    </p:spTree>
    <p:extLst>
      <p:ext uri="{BB962C8B-B14F-4D97-AF65-F5344CB8AC3E}">
        <p14:creationId xmlns:p14="http://schemas.microsoft.com/office/powerpoint/2010/main" val="410015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2</a:t>
            </a:fld>
            <a:endParaRPr lang="en-GB"/>
          </a:p>
        </p:txBody>
      </p:sp>
    </p:spTree>
    <p:extLst>
      <p:ext uri="{BB962C8B-B14F-4D97-AF65-F5344CB8AC3E}">
        <p14:creationId xmlns:p14="http://schemas.microsoft.com/office/powerpoint/2010/main" val="395736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smtClean="0">
                <a:ea typeface="Calibri" panose="020F0502020204030204" pitchFamily="34" charset="0"/>
                <a:cs typeface="Arial" panose="020B0604020202020204" pitchFamily="34" charset="0"/>
              </a:rPr>
              <a:t>The criteria which we will use to assess financial stability requests is openly stated in the programme document above so that groups are aware of the necessary due diligence needed to consider such a request</a:t>
            </a:r>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3</a:t>
            </a:fld>
            <a:endParaRPr lang="en-GB"/>
          </a:p>
        </p:txBody>
      </p:sp>
    </p:spTree>
    <p:extLst>
      <p:ext uri="{BB962C8B-B14F-4D97-AF65-F5344CB8AC3E}">
        <p14:creationId xmlns:p14="http://schemas.microsoft.com/office/powerpoint/2010/main" val="193957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following provides an update on the Coronavirus Community Support Fund (CCSF) in England, launched on 22nd May.</a:t>
            </a:r>
          </a:p>
          <a:p>
            <a:r>
              <a:rPr lang="en-US" sz="1200" b="0" i="0" kern="1200" dirty="0" smtClean="0">
                <a:solidFill>
                  <a:schemeClr val="tx1"/>
                </a:solidFill>
                <a:effectLst/>
                <a:latin typeface="+mn-lt"/>
                <a:ea typeface="+mn-ea"/>
                <a:cs typeface="+mn-cs"/>
              </a:rPr>
              <a:t>To date, we have received over 10,000 applications to the CCSF. Of the £200m allocated by Government, we have now awarded funding of almost £55 million to over 2,300 organisations in England, helping communities during this difficult time.</a:t>
            </a:r>
          </a:p>
          <a:p>
            <a:r>
              <a:rPr lang="en-US" sz="1200" b="0" i="0" kern="1200" dirty="0" smtClean="0">
                <a:solidFill>
                  <a:schemeClr val="tx1"/>
                </a:solidFill>
                <a:effectLst/>
                <a:latin typeface="+mn-lt"/>
                <a:ea typeface="+mn-ea"/>
                <a:cs typeface="+mn-cs"/>
              </a:rPr>
              <a:t>Whilst continuing to award funding, we have also been keeping a close eye on the level of demand, with applications </a:t>
            </a:r>
            <a:r>
              <a:rPr lang="en-US" sz="1200" b="0" i="0" kern="1200" dirty="0" err="1" smtClean="0">
                <a:solidFill>
                  <a:schemeClr val="tx1"/>
                </a:solidFill>
                <a:effectLst/>
                <a:latin typeface="+mn-lt"/>
                <a:ea typeface="+mn-ea"/>
                <a:cs typeface="+mn-cs"/>
              </a:rPr>
              <a:t>totalling</a:t>
            </a:r>
            <a:r>
              <a:rPr lang="en-US" sz="1200" b="0" i="0" kern="1200" dirty="0" smtClean="0">
                <a:solidFill>
                  <a:schemeClr val="tx1"/>
                </a:solidFill>
                <a:effectLst/>
                <a:latin typeface="+mn-lt"/>
                <a:ea typeface="+mn-ea"/>
                <a:cs typeface="+mn-cs"/>
              </a:rPr>
              <a:t> almost £130 million currently being assessed by our funding teams.</a:t>
            </a:r>
          </a:p>
          <a:p>
            <a:r>
              <a:rPr lang="en-US" sz="1200" b="0" i="0" kern="1200" dirty="0" smtClean="0">
                <a:solidFill>
                  <a:schemeClr val="tx1"/>
                </a:solidFill>
                <a:effectLst/>
                <a:latin typeface="+mn-lt"/>
                <a:ea typeface="+mn-ea"/>
                <a:cs typeface="+mn-cs"/>
              </a:rPr>
              <a:t>To ensure we can meet as many of these requests as possible, we will be closing the Government allocation of the funding to new applications at noon on 17 August. We will continue to assess applications that we have received before this date.</a:t>
            </a:r>
          </a:p>
          <a:p>
            <a:r>
              <a:rPr lang="en-US" sz="1200" b="0" i="0" kern="1200" dirty="0" smtClean="0">
                <a:solidFill>
                  <a:schemeClr val="tx1"/>
                </a:solidFill>
                <a:effectLst/>
                <a:latin typeface="+mn-lt"/>
                <a:ea typeface="+mn-ea"/>
                <a:cs typeface="+mn-cs"/>
              </a:rPr>
              <a:t>While this important Government funding is coming to an end, National Lottery funding to support communities in England will continue to be available.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4</a:t>
            </a:fld>
            <a:endParaRPr lang="en-GB"/>
          </a:p>
        </p:txBody>
      </p:sp>
    </p:spTree>
    <p:extLst>
      <p:ext uri="{BB962C8B-B14F-4D97-AF65-F5344CB8AC3E}">
        <p14:creationId xmlns:p14="http://schemas.microsoft.com/office/powerpoint/2010/main" val="2839834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following provides an update on the Coronavirus Community Support Fund (CCSF) in England, launched on 22nd May.</a:t>
            </a:r>
          </a:p>
          <a:p>
            <a:r>
              <a:rPr lang="en-US" sz="1200" b="0" i="0" kern="1200" dirty="0" smtClean="0">
                <a:solidFill>
                  <a:schemeClr val="tx1"/>
                </a:solidFill>
                <a:effectLst/>
                <a:latin typeface="+mn-lt"/>
                <a:ea typeface="+mn-ea"/>
                <a:cs typeface="+mn-cs"/>
              </a:rPr>
              <a:t>To date, we have received over 10,000 applications to the CCSF. Of the £200m allocated by Government, we have now awarded funding of almost £55 million to over 2,300 organisations in England, helping communities during this difficult time.</a:t>
            </a:r>
          </a:p>
          <a:p>
            <a:r>
              <a:rPr lang="en-US" sz="1200" b="0" i="0" kern="1200" dirty="0" smtClean="0">
                <a:solidFill>
                  <a:schemeClr val="tx1"/>
                </a:solidFill>
                <a:effectLst/>
                <a:latin typeface="+mn-lt"/>
                <a:ea typeface="+mn-ea"/>
                <a:cs typeface="+mn-cs"/>
              </a:rPr>
              <a:t>Whilst continuing to award funding, we have also been keeping a close eye on the level of demand, with applications </a:t>
            </a:r>
            <a:r>
              <a:rPr lang="en-US" sz="1200" b="0" i="0" kern="1200" dirty="0" err="1" smtClean="0">
                <a:solidFill>
                  <a:schemeClr val="tx1"/>
                </a:solidFill>
                <a:effectLst/>
                <a:latin typeface="+mn-lt"/>
                <a:ea typeface="+mn-ea"/>
                <a:cs typeface="+mn-cs"/>
              </a:rPr>
              <a:t>totalling</a:t>
            </a:r>
            <a:r>
              <a:rPr lang="en-US" sz="1200" b="0" i="0" kern="1200" dirty="0" smtClean="0">
                <a:solidFill>
                  <a:schemeClr val="tx1"/>
                </a:solidFill>
                <a:effectLst/>
                <a:latin typeface="+mn-lt"/>
                <a:ea typeface="+mn-ea"/>
                <a:cs typeface="+mn-cs"/>
              </a:rPr>
              <a:t> almost £130 million currently being assessed by our funding teams.</a:t>
            </a:r>
          </a:p>
          <a:p>
            <a:r>
              <a:rPr lang="en-US" sz="1200" b="0" i="0" kern="1200" dirty="0" smtClean="0">
                <a:solidFill>
                  <a:schemeClr val="tx1"/>
                </a:solidFill>
                <a:effectLst/>
                <a:latin typeface="+mn-lt"/>
                <a:ea typeface="+mn-ea"/>
                <a:cs typeface="+mn-cs"/>
              </a:rPr>
              <a:t>To ensure we can meet as many of these requests as possible, we will be closing the Government allocation of the funding to new applications at noon on 17 August. We will continue to assess applications that we have received before this date.</a:t>
            </a:r>
          </a:p>
          <a:p>
            <a:r>
              <a:rPr lang="en-US" sz="1200" b="0" i="0" kern="1200" dirty="0" smtClean="0">
                <a:solidFill>
                  <a:schemeClr val="tx1"/>
                </a:solidFill>
                <a:effectLst/>
                <a:latin typeface="+mn-lt"/>
                <a:ea typeface="+mn-ea"/>
                <a:cs typeface="+mn-cs"/>
              </a:rPr>
              <a:t>While this important Government funding is coming to an end, National Lottery funding to support communities in England will continue to be available.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5</a:t>
            </a:fld>
            <a:endParaRPr lang="en-GB"/>
          </a:p>
        </p:txBody>
      </p:sp>
    </p:spTree>
    <p:extLst>
      <p:ext uri="{BB962C8B-B14F-4D97-AF65-F5344CB8AC3E}">
        <p14:creationId xmlns:p14="http://schemas.microsoft.com/office/powerpoint/2010/main" val="206364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6</a:t>
            </a:fld>
            <a:endParaRPr lang="en-GB"/>
          </a:p>
        </p:txBody>
      </p:sp>
    </p:spTree>
    <p:extLst>
      <p:ext uri="{BB962C8B-B14F-4D97-AF65-F5344CB8AC3E}">
        <p14:creationId xmlns:p14="http://schemas.microsoft.com/office/powerpoint/2010/main" val="1895997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7</a:t>
            </a:fld>
            <a:endParaRPr lang="en-GB"/>
          </a:p>
        </p:txBody>
      </p:sp>
    </p:spTree>
    <p:extLst>
      <p:ext uri="{BB962C8B-B14F-4D97-AF65-F5344CB8AC3E}">
        <p14:creationId xmlns:p14="http://schemas.microsoft.com/office/powerpoint/2010/main" val="399352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8</a:t>
            </a:fld>
            <a:endParaRPr lang="en-GB"/>
          </a:p>
        </p:txBody>
      </p:sp>
    </p:spTree>
    <p:extLst>
      <p:ext uri="{BB962C8B-B14F-4D97-AF65-F5344CB8AC3E}">
        <p14:creationId xmlns:p14="http://schemas.microsoft.com/office/powerpoint/2010/main" val="69273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30/07/2020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3325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30/07/2020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6148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30/07/2020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82275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30/07/2020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26431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3A48FC-F5B6-409F-BA16-DE4F33FEE440}" type="datetimeFigureOut">
              <a:rPr lang="en-GB" smtClean="0"/>
              <a:t>30/07/2020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732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3A48FC-F5B6-409F-BA16-DE4F33FEE440}" type="datetimeFigureOut">
              <a:rPr lang="en-GB" smtClean="0"/>
              <a:t>30/07/2020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99836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3A48FC-F5B6-409F-BA16-DE4F33FEE440}" type="datetimeFigureOut">
              <a:rPr lang="en-GB" smtClean="0"/>
              <a:t>30/07/2020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92701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3A48FC-F5B6-409F-BA16-DE4F33FEE440}" type="datetimeFigureOut">
              <a:rPr lang="en-GB" smtClean="0"/>
              <a:t>30/07/2020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01790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A48FC-F5B6-409F-BA16-DE4F33FEE440}" type="datetimeFigureOut">
              <a:rPr lang="en-GB" smtClean="0"/>
              <a:t>30/07/2020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407834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30/07/2020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27433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30/07/2020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89085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48FC-F5B6-409F-BA16-DE4F33FEE440}" type="datetimeFigureOut">
              <a:rPr lang="en-GB" smtClean="0"/>
              <a:t>30/07/2020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EEE3F-F157-4454-BD2F-197942451479}" type="slidenum">
              <a:rPr lang="en-GB" smtClean="0"/>
              <a:t>‹#›</a:t>
            </a:fld>
            <a:endParaRPr lang="en-GB"/>
          </a:p>
        </p:txBody>
      </p:sp>
    </p:spTree>
    <p:extLst>
      <p:ext uri="{BB962C8B-B14F-4D97-AF65-F5344CB8AC3E}">
        <p14:creationId xmlns:p14="http://schemas.microsoft.com/office/powerpoint/2010/main" val="39092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cvsce.org.uk/vcfs-ppe-face-visor-request-form" TargetMode="External"/><Relationship Id="rId4" Type="http://schemas.openxmlformats.org/officeDocument/2006/relationships/hyperlink" Target="https://www.cvsce.org.uk/sites/all/modules/civicrm/extern/url.php?u=409281&amp;amp;qi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cvsce.org.uk/civicrm/event/info?reset=1&amp;id=209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cvsce.org.uk/civicrm/event/info?reset=1&amp;id=2098" TargetMode="External"/><Relationship Id="rId4" Type="http://schemas.openxmlformats.org/officeDocument/2006/relationships/hyperlink" Target="https://www.cvsce.org.uk/civicrm/event/info?reset=1&amp;id=207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361267"/>
            <a:ext cx="12192000" cy="34967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70937" y="3721100"/>
            <a:ext cx="11192990" cy="732897"/>
          </a:xfrm>
        </p:spPr>
        <p:txBody>
          <a:bodyPr>
            <a:normAutofit fontScale="90000"/>
          </a:bodyPr>
          <a:lstStyle/>
          <a:p>
            <a:pPr algn="l"/>
            <a:r>
              <a:rPr lang="en-US" dirty="0" smtClean="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rPr>
              <a:t>Thursday Thoughts</a:t>
            </a:r>
            <a:endParaRPr lang="en-GB" dirty="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p:cNvSpPr>
            <a:spLocks noGrp="1"/>
          </p:cNvSpPr>
          <p:nvPr>
            <p:ph type="subTitle" idx="1"/>
          </p:nvPr>
        </p:nvSpPr>
        <p:spPr>
          <a:xfrm>
            <a:off x="370937" y="4745038"/>
            <a:ext cx="9144000" cy="1716722"/>
          </a:xfrm>
        </p:spPr>
        <p:txBody>
          <a:bodyPr>
            <a:normAutofit/>
          </a:bodyPr>
          <a:lstStyle/>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30</a:t>
            </a:r>
            <a:r>
              <a:rPr lang="en-US" baseline="30000"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 July </a:t>
            </a:r>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2020</a:t>
            </a:r>
          </a:p>
          <a:p>
            <a:pPr algn="l"/>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Welcome to the Meeting </a:t>
            </a:r>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937" y="171374"/>
            <a:ext cx="3951201" cy="2793653"/>
          </a:xfrm>
          <a:prstGeom prst="rect">
            <a:avLst/>
          </a:prstGeom>
        </p:spPr>
      </p:pic>
      <p:cxnSp>
        <p:nvCxnSpPr>
          <p:cNvPr id="7" name="Straight Connector 6"/>
          <p:cNvCxnSpPr/>
          <p:nvPr/>
        </p:nvCxnSpPr>
        <p:spPr>
          <a:xfrm>
            <a:off x="0" y="336126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618956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Welcome – Overview of the Session</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257175" y="2290233"/>
            <a:ext cx="11668125" cy="4405842"/>
          </a:xfrm>
        </p:spPr>
        <p:txBody>
          <a:bodyPr>
            <a:normAutofit/>
          </a:bodyPr>
          <a:lstStyle/>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Please can you change your name – Name and Organisation</a:t>
            </a:r>
          </a:p>
          <a:p>
            <a:pPr marL="0" indent="0">
              <a:buNone/>
            </a:pPr>
            <a:endParaRPr lang="en-US" sz="2000" dirty="0" smtClean="0">
              <a:latin typeface="Arial" panose="020B0604020202020204" pitchFamily="34" charset="0"/>
              <a:ea typeface="Open Sans Light" panose="020B0306030504020204" pitchFamily="34" charset="0"/>
              <a:cs typeface="Arial" panose="020B0604020202020204" pitchFamily="34" charset="0"/>
            </a:endParaRPr>
          </a:p>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Quick intro – Name and organisation</a:t>
            </a:r>
          </a:p>
          <a:p>
            <a:pPr marL="0" indent="0">
              <a:buNone/>
            </a:pPr>
            <a:endParaRPr lang="en-US" sz="2000" dirty="0">
              <a:latin typeface="Arial" panose="020B0604020202020204" pitchFamily="34" charset="0"/>
              <a:ea typeface="Open Sans Light" panose="020B0306030504020204" pitchFamily="34" charset="0"/>
              <a:cs typeface="Arial" panose="020B0604020202020204" pitchFamily="34" charset="0"/>
            </a:endParaRPr>
          </a:p>
          <a:p>
            <a:r>
              <a:rPr lang="en-US" sz="2000" dirty="0" smtClean="0">
                <a:latin typeface="Arial" panose="020B0604020202020204" pitchFamily="34" charset="0"/>
                <a:ea typeface="Open Sans Light" panose="020B0306030504020204" pitchFamily="34" charset="0"/>
                <a:cs typeface="Arial" panose="020B0604020202020204" pitchFamily="34" charset="0"/>
              </a:rPr>
              <a:t>Update on Funding</a:t>
            </a:r>
          </a:p>
          <a:p>
            <a:r>
              <a:rPr lang="en-US" sz="2000" dirty="0" smtClean="0">
                <a:latin typeface="Arial" panose="020B0604020202020204" pitchFamily="34" charset="0"/>
                <a:ea typeface="Open Sans Light" panose="020B0306030504020204" pitchFamily="34" charset="0"/>
                <a:cs typeface="Arial" panose="020B0604020202020204" pitchFamily="34" charset="0"/>
              </a:rPr>
              <a:t>Kick start Scheme</a:t>
            </a:r>
          </a:p>
          <a:p>
            <a:r>
              <a:rPr lang="en-US" sz="2000" dirty="0" smtClean="0">
                <a:latin typeface="Arial" panose="020B0604020202020204" pitchFamily="34" charset="0"/>
                <a:ea typeface="Open Sans Light" panose="020B0306030504020204" pitchFamily="34" charset="0"/>
                <a:cs typeface="Arial" panose="020B0604020202020204" pitchFamily="34" charset="0"/>
              </a:rPr>
              <a:t>CVS reminders</a:t>
            </a:r>
          </a:p>
          <a:p>
            <a:r>
              <a:rPr lang="en-US" sz="2000" dirty="0" smtClean="0">
                <a:latin typeface="Arial" panose="020B0604020202020204" pitchFamily="34" charset="0"/>
                <a:ea typeface="Open Sans Light" panose="020B0306030504020204" pitchFamily="34" charset="0"/>
                <a:cs typeface="Arial" panose="020B0604020202020204" pitchFamily="34" charset="0"/>
              </a:rPr>
              <a:t>Discussion with Cllr Laura </a:t>
            </a:r>
            <a:r>
              <a:rPr lang="en-US" sz="2000" dirty="0" err="1" smtClean="0">
                <a:latin typeface="Arial" panose="020B0604020202020204" pitchFamily="34" charset="0"/>
                <a:ea typeface="Open Sans Light" panose="020B0306030504020204" pitchFamily="34" charset="0"/>
                <a:cs typeface="Arial" panose="020B0604020202020204" pitchFamily="34" charset="0"/>
              </a:rPr>
              <a:t>Jeuda</a:t>
            </a:r>
            <a:r>
              <a:rPr lang="en-US" sz="2000" dirty="0" smtClean="0">
                <a:latin typeface="Arial" panose="020B0604020202020204" pitchFamily="34" charset="0"/>
                <a:ea typeface="Open Sans Light" panose="020B0306030504020204" pitchFamily="34" charset="0"/>
                <a:cs typeface="Arial" panose="020B0604020202020204" pitchFamily="34" charset="0"/>
              </a:rPr>
              <a:t> and Cllr Mick Warren</a:t>
            </a:r>
          </a:p>
          <a:p>
            <a:r>
              <a:rPr lang="en-US" sz="2000" dirty="0" smtClean="0">
                <a:latin typeface="Arial" panose="020B0604020202020204" pitchFamily="34" charset="0"/>
                <a:ea typeface="Open Sans Light" panose="020B0306030504020204" pitchFamily="34" charset="0"/>
                <a:cs typeface="Arial" panose="020B0604020202020204" pitchFamily="34" charset="0"/>
              </a:rPr>
              <a:t>Open discussion </a:t>
            </a:r>
          </a:p>
          <a:p>
            <a:pPr marL="0" indent="0">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000" dirty="0" smtClean="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100765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Funding - CCF</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
        <p:nvSpPr>
          <p:cNvPr id="11" name="Rectangle 3"/>
          <p:cNvSpPr>
            <a:spLocks noGrp="1" noChangeArrowheads="1"/>
          </p:cNvSpPr>
          <p:nvPr>
            <p:ph idx="1"/>
          </p:nvPr>
        </p:nvSpPr>
        <p:spPr bwMode="auto">
          <a:xfrm>
            <a:off x="431800" y="2134926"/>
            <a:ext cx="11316504"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The criteria for the next phase of NET funding has just come through and gives CCF the opportunity to provide grants for recovery activity using an extended programme criteria. It includes supporting the following:</a:t>
            </a:r>
            <a:endParaRPr kumimoji="0" lang="en-GB" altLang="en-US" sz="1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financial stability of organisations directly supporting people experiencing hardship as a result of the crisis (i.e. core funding for loss of income),  </a:t>
            </a:r>
            <a:endParaRPr kumimoji="0" lang="en-GB" altLang="en-US" sz="1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coordinated, responses including grants to infrastructure organisations</a:t>
            </a:r>
            <a:endParaRPr kumimoji="0" lang="en-GB" altLang="en-US" sz="1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activity to prevent problems getting worse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dirty="0">
              <a:ea typeface="Times New Roman" panose="02020603050405020304" pitchFamily="18" charset="0"/>
              <a:cs typeface="Arial" panose="020B0604020202020204" pitchFamily="34" charset="0"/>
            </a:endParaRPr>
          </a:p>
          <a:p>
            <a:pPr marL="0" lvl="0" indent="0">
              <a:lnSpc>
                <a:spcPct val="100000"/>
              </a:lnSpc>
              <a:buNone/>
            </a:pPr>
            <a:r>
              <a:rPr lang="en-GB" altLang="en-US" sz="1600" dirty="0">
                <a:ea typeface="Calibri" panose="020F0502020204030204" pitchFamily="34" charset="0"/>
                <a:cs typeface="Arial" panose="020B0604020202020204" pitchFamily="34" charset="0"/>
              </a:rPr>
              <a:t>£200k available</a:t>
            </a:r>
            <a:endParaRPr lang="en-GB" altLang="en-US" sz="1600" dirty="0">
              <a:cs typeface="Arial" panose="020B0604020202020204" pitchFamily="34" charset="0"/>
            </a:endParaRPr>
          </a:p>
          <a:p>
            <a:pPr marL="0" lvl="0" indent="0">
              <a:lnSpc>
                <a:spcPct val="100000"/>
              </a:lnSpc>
              <a:buNone/>
            </a:pPr>
            <a:r>
              <a:rPr lang="en-GB" altLang="en-US" sz="1600" dirty="0">
                <a:ea typeface="Calibri" panose="020F0502020204030204" pitchFamily="34" charset="0"/>
                <a:cs typeface="Arial" panose="020B0604020202020204" pitchFamily="34" charset="0"/>
              </a:rPr>
              <a:t>£100k for grants £500 to £5000  assessed on a rolling weekly basis and going to panels </a:t>
            </a:r>
            <a:r>
              <a:rPr lang="en-GB" altLang="en-US" sz="1600" dirty="0" smtClean="0">
                <a:ea typeface="Calibri" panose="020F0502020204030204" pitchFamily="34" charset="0"/>
                <a:cs typeface="Arial" panose="020B0604020202020204" pitchFamily="34" charset="0"/>
              </a:rPr>
              <a:t>weekly no closing date – the funding will be distributed until it is all allocated</a:t>
            </a:r>
            <a:endParaRPr lang="en-GB" altLang="en-US" sz="1600" dirty="0">
              <a:cs typeface="Arial" panose="020B0604020202020204" pitchFamily="34" charset="0"/>
            </a:endParaRPr>
          </a:p>
          <a:p>
            <a:pPr marL="0" lvl="0" indent="0">
              <a:lnSpc>
                <a:spcPct val="100000"/>
              </a:lnSpc>
              <a:buNone/>
            </a:pPr>
            <a:r>
              <a:rPr lang="en-GB" altLang="en-US" sz="1600" dirty="0">
                <a:ea typeface="Calibri" panose="020F0502020204030204" pitchFamily="34" charset="0"/>
                <a:cs typeface="Arial" panose="020B0604020202020204" pitchFamily="34" charset="0"/>
              </a:rPr>
              <a:t> </a:t>
            </a:r>
            <a:endParaRPr lang="en-GB" altLang="en-US" sz="1600" dirty="0">
              <a:cs typeface="Arial" panose="020B0604020202020204" pitchFamily="34" charset="0"/>
            </a:endParaRPr>
          </a:p>
          <a:p>
            <a:pPr marL="0" indent="0">
              <a:lnSpc>
                <a:spcPct val="100000"/>
              </a:lnSpc>
              <a:buNone/>
            </a:pPr>
            <a:r>
              <a:rPr lang="en-GB" altLang="en-US" sz="1600" dirty="0">
                <a:ea typeface="Calibri" panose="020F0502020204030204" pitchFamily="34" charset="0"/>
                <a:cs typeface="Arial" panose="020B0604020202020204" pitchFamily="34" charset="0"/>
              </a:rPr>
              <a:t>£100k for more strategic projects over £5000 and up to £15,000 (typical average grant c.£10,000) which will be assessed and go to a panel at the end of August</a:t>
            </a:r>
            <a:r>
              <a:rPr lang="en-GB" altLang="en-US" sz="1600" dirty="0" smtClean="0">
                <a:ea typeface="Calibri" panose="020F0502020204030204" pitchFamily="34" charset="0"/>
                <a:cs typeface="Arial" panose="020B0604020202020204" pitchFamily="34" charset="0"/>
              </a:rPr>
              <a:t>. </a:t>
            </a:r>
            <a:r>
              <a:rPr lang="en-US" altLang="en-US" sz="1600" dirty="0">
                <a:cs typeface="Arial" panose="020B0604020202020204" pitchFamily="34" charset="0"/>
              </a:rPr>
              <a:t>Latest Date is 12</a:t>
            </a:r>
            <a:r>
              <a:rPr lang="en-US" altLang="en-US" sz="1600" baseline="30000" dirty="0">
                <a:cs typeface="Arial" panose="020B0604020202020204" pitchFamily="34" charset="0"/>
              </a:rPr>
              <a:t>th</a:t>
            </a:r>
            <a:r>
              <a:rPr lang="en-US" altLang="en-US" sz="1600" dirty="0">
                <a:cs typeface="Arial" panose="020B0604020202020204" pitchFamily="34" charset="0"/>
              </a:rPr>
              <a:t> August for the larger </a:t>
            </a:r>
            <a:r>
              <a:rPr lang="en-US" altLang="en-US" sz="1600" dirty="0" smtClean="0">
                <a:cs typeface="Arial" panose="020B0604020202020204" pitchFamily="34" charset="0"/>
              </a:rPr>
              <a:t>applications</a:t>
            </a:r>
            <a:endParaRPr lang="en-GB" altLang="en-US" sz="1600" dirty="0">
              <a:cs typeface="Arial" panose="020B0604020202020204" pitchFamily="34" charset="0"/>
            </a:endParaRPr>
          </a:p>
          <a:p>
            <a:pPr marL="0" lvl="0" indent="0">
              <a:lnSpc>
                <a:spcPct val="100000"/>
              </a:lnSpc>
              <a:buNone/>
            </a:pPr>
            <a:endParaRPr lang="en-GB" altLang="en-US" sz="1600" dirty="0">
              <a:cs typeface="Arial" panose="020B0604020202020204" pitchFamily="34" charset="0"/>
            </a:endParaRPr>
          </a:p>
          <a:p>
            <a:pPr marL="0" lvl="0" indent="0">
              <a:lnSpc>
                <a:spcPct val="100000"/>
              </a:lnSpc>
              <a:buNone/>
            </a:pPr>
            <a:r>
              <a:rPr lang="en-GB" altLang="en-US" sz="1600" dirty="0">
                <a:ea typeface="Calibri" panose="020F0502020204030204" pitchFamily="34" charset="0"/>
                <a:cs typeface="Arial" panose="020B0604020202020204" pitchFamily="34" charset="0"/>
              </a:rPr>
              <a:t> </a:t>
            </a:r>
            <a:r>
              <a:rPr lang="en-GB" altLang="en-US" sz="1600" dirty="0" smtClean="0">
                <a:ea typeface="Calibri" panose="020F0502020204030204" pitchFamily="34" charset="0"/>
                <a:cs typeface="Arial" panose="020B0604020202020204" pitchFamily="34" charset="0"/>
              </a:rPr>
              <a:t>Organisations may </a:t>
            </a:r>
            <a:r>
              <a:rPr lang="en-GB" altLang="en-US" sz="1600" dirty="0">
                <a:ea typeface="Calibri" panose="020F0502020204030204" pitchFamily="34" charset="0"/>
                <a:cs typeface="Arial" panose="020B0604020202020204" pitchFamily="34" charset="0"/>
              </a:rPr>
              <a:t>apply for up to a maximum of £5000 </a:t>
            </a:r>
            <a:r>
              <a:rPr lang="en-GB" altLang="en-US" sz="1600" b="1" u="sng" dirty="0">
                <a:ea typeface="Calibri" panose="020F0502020204030204" pitchFamily="34" charset="0"/>
                <a:cs typeface="Arial" panose="020B0604020202020204" pitchFamily="34" charset="0"/>
              </a:rPr>
              <a:t>as part of their project</a:t>
            </a:r>
            <a:r>
              <a:rPr lang="en-GB" altLang="en-US" sz="1600" dirty="0">
                <a:ea typeface="Calibri" panose="020F0502020204030204" pitchFamily="34" charset="0"/>
                <a:cs typeface="Arial" panose="020B0604020202020204" pitchFamily="34" charset="0"/>
              </a:rPr>
              <a:t> for support for financial stability – we would not be looking to receive applications solely for financial stability or loss of income, but can consider this, for organisations continuing to deliver vital projects and services during the pandemic in their applications. </a:t>
            </a:r>
            <a:endParaRPr lang="en-GB" altLang="en-US" sz="1600" dirty="0">
              <a:cs typeface="Arial" panose="020B0604020202020204" pitchFamily="34" charset="0"/>
            </a:endParaRPr>
          </a:p>
          <a:p>
            <a:pPr marL="0" lvl="0" indent="0">
              <a:lnSpc>
                <a:spcPct val="100000"/>
              </a:lnSpc>
              <a:buNone/>
            </a:pPr>
            <a:endParaRPr lang="en-US" altLang="en-US" sz="14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948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1382496" cy="867833"/>
          </a:xfrm>
        </p:spPr>
        <p:txBody>
          <a:bodyPr>
            <a:normAutofit fontScale="90000"/>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Funding – Coronavirus Community Support Fund</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
        <p:nvSpPr>
          <p:cNvPr id="11" name="Rectangle 3"/>
          <p:cNvSpPr>
            <a:spLocks noGrp="1" noChangeArrowheads="1"/>
          </p:cNvSpPr>
          <p:nvPr>
            <p:ph idx="1"/>
          </p:nvPr>
        </p:nvSpPr>
        <p:spPr bwMode="auto">
          <a:xfrm>
            <a:off x="431800" y="2442704"/>
            <a:ext cx="11316504"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r>
              <a:rPr lang="en-US" sz="2000" dirty="0"/>
              <a:t>Coronavirus Community Support Fund (CCSF</a:t>
            </a:r>
            <a:r>
              <a:rPr lang="en-US" sz="2000" dirty="0" smtClean="0"/>
              <a:t>) – </a:t>
            </a:r>
          </a:p>
          <a:p>
            <a:pPr marL="0" lvl="0" indent="0">
              <a:lnSpc>
                <a:spcPct val="100000"/>
              </a:lnSpc>
              <a:buNone/>
            </a:pPr>
            <a:r>
              <a:rPr lang="en-US" altLang="en-US" sz="2000" dirty="0" smtClean="0">
                <a:cs typeface="Arial" panose="020B0604020202020204" pitchFamily="34" charset="0"/>
              </a:rPr>
              <a:t>Government funding distributed by TNLF – Total available £200m</a:t>
            </a:r>
          </a:p>
          <a:p>
            <a:pPr marL="0" lvl="0" indent="0">
              <a:lnSpc>
                <a:spcPct val="100000"/>
              </a:lnSpc>
              <a:buNone/>
            </a:pPr>
            <a:endParaRPr lang="en-US" altLang="en-US" sz="2000" dirty="0">
              <a:cs typeface="Arial" panose="020B0604020202020204" pitchFamily="34" charset="0"/>
            </a:endParaRPr>
          </a:p>
          <a:p>
            <a:r>
              <a:rPr lang="en-US" sz="2000" b="1" dirty="0" smtClean="0"/>
              <a:t>Will </a:t>
            </a:r>
            <a:r>
              <a:rPr lang="en-US" sz="2000" b="1" dirty="0"/>
              <a:t>be closing the Government allocation of the funding to new applications at noon on 17 August. </a:t>
            </a:r>
            <a:endParaRPr lang="en-US" sz="2000" b="1" dirty="0" smtClean="0"/>
          </a:p>
          <a:p>
            <a:pPr marL="0" indent="0">
              <a:buNone/>
            </a:pPr>
            <a:endParaRPr lang="en-US" sz="2000" dirty="0"/>
          </a:p>
          <a:p>
            <a:pPr marL="0" indent="0">
              <a:buNone/>
            </a:pPr>
            <a:r>
              <a:rPr lang="en-US" sz="2000" dirty="0" smtClean="0"/>
              <a:t>They </a:t>
            </a:r>
            <a:r>
              <a:rPr lang="en-US" sz="2000" dirty="0"/>
              <a:t>will continue to assess applications that </a:t>
            </a:r>
            <a:r>
              <a:rPr lang="en-US" sz="2000" dirty="0" smtClean="0"/>
              <a:t>they </a:t>
            </a:r>
            <a:r>
              <a:rPr lang="en-US" sz="2000" dirty="0"/>
              <a:t>have received before this date.</a:t>
            </a:r>
          </a:p>
          <a:p>
            <a:pPr marL="0" indent="0">
              <a:buNone/>
            </a:pPr>
            <a:endParaRPr lang="en-US" sz="2000" dirty="0" smtClean="0"/>
          </a:p>
          <a:p>
            <a:pPr marL="0" indent="0">
              <a:buNone/>
            </a:pPr>
            <a:r>
              <a:rPr lang="en-US" sz="2000" dirty="0" smtClean="0"/>
              <a:t>While </a:t>
            </a:r>
            <a:r>
              <a:rPr lang="en-US" sz="2000" dirty="0"/>
              <a:t>this important Government funding is coming to an end, National Lottery funding to support communities in England will continue to be available.</a:t>
            </a:r>
          </a:p>
          <a:p>
            <a:pPr marL="0" lvl="0" indent="0">
              <a:lnSpc>
                <a:spcPct val="100000"/>
              </a:lnSpc>
              <a:buNone/>
            </a:pPr>
            <a:endParaRPr lang="en-US" altLang="en-US" sz="2000" dirty="0" smtClean="0">
              <a:cs typeface="Arial" panose="020B0604020202020204" pitchFamily="34" charset="0"/>
            </a:endParaRPr>
          </a:p>
          <a:p>
            <a:pPr marL="0" lvl="0" indent="0">
              <a:lnSpc>
                <a:spcPct val="100000"/>
              </a:lnSpc>
              <a:buNone/>
            </a:pPr>
            <a:endParaRPr lang="en-US" altLang="en-US" sz="2000" dirty="0">
              <a:cs typeface="Arial" panose="020B0604020202020204" pitchFamily="34" charset="0"/>
            </a:endParaRPr>
          </a:p>
          <a:p>
            <a:pPr marL="0" lvl="0" indent="0">
              <a:lnSpc>
                <a:spcPct val="100000"/>
              </a:lnSpc>
              <a:buNone/>
            </a:pPr>
            <a:endParaRPr lang="en-GB" altLang="en-US" sz="20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3824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66750" y="1296591"/>
            <a:ext cx="11382496" cy="867833"/>
          </a:xfrm>
        </p:spPr>
        <p:txBody>
          <a:bodyPr>
            <a:normAutofit/>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Kick Start Scheme </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
        <p:nvSpPr>
          <p:cNvPr id="11" name="Rectangle 3"/>
          <p:cNvSpPr>
            <a:spLocks noGrp="1" noChangeArrowheads="1"/>
          </p:cNvSpPr>
          <p:nvPr>
            <p:ph idx="1"/>
          </p:nvPr>
        </p:nvSpPr>
        <p:spPr bwMode="auto">
          <a:xfrm>
            <a:off x="431800" y="3873865"/>
            <a:ext cx="113165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endParaRPr lang="en-US" altLang="en-US" sz="2000" dirty="0" smtClean="0">
              <a:cs typeface="Arial" panose="020B0604020202020204" pitchFamily="34" charset="0"/>
            </a:endParaRPr>
          </a:p>
          <a:p>
            <a:pPr marL="0" lvl="0" indent="0">
              <a:lnSpc>
                <a:spcPct val="100000"/>
              </a:lnSpc>
              <a:buNone/>
            </a:pPr>
            <a:endParaRPr lang="en-US" altLang="en-US" sz="2000" dirty="0">
              <a:cs typeface="Arial" panose="020B0604020202020204" pitchFamily="34" charset="0"/>
            </a:endParaRPr>
          </a:p>
          <a:p>
            <a:pPr marL="0" lvl="0" indent="0">
              <a:lnSpc>
                <a:spcPct val="100000"/>
              </a:lnSpc>
              <a:buNone/>
            </a:pPr>
            <a:endParaRPr lang="en-GB" altLang="en-US" sz="20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431799" y="2287307"/>
            <a:ext cx="11218333" cy="4247317"/>
          </a:xfrm>
          <a:prstGeom prst="rect">
            <a:avLst/>
          </a:prstGeom>
        </p:spPr>
        <p:txBody>
          <a:bodyPr wrap="square">
            <a:spAutoFit/>
          </a:bodyPr>
          <a:lstStyle/>
          <a:p>
            <a:r>
              <a:rPr lang="en-US" dirty="0" err="1">
                <a:solidFill>
                  <a:srgbClr val="0B0C0C"/>
                </a:solidFill>
                <a:latin typeface="nta"/>
              </a:rPr>
              <a:t>Kickstart</a:t>
            </a:r>
            <a:r>
              <a:rPr lang="en-US" dirty="0">
                <a:solidFill>
                  <a:srgbClr val="0B0C0C"/>
                </a:solidFill>
                <a:latin typeface="nta"/>
              </a:rPr>
              <a:t> Scheme – The government will introduce a new </a:t>
            </a:r>
            <a:r>
              <a:rPr lang="en-US" dirty="0" err="1">
                <a:solidFill>
                  <a:srgbClr val="0B0C0C"/>
                </a:solidFill>
                <a:latin typeface="nta"/>
              </a:rPr>
              <a:t>Kickstart</a:t>
            </a:r>
            <a:r>
              <a:rPr lang="en-US" dirty="0">
                <a:solidFill>
                  <a:srgbClr val="0B0C0C"/>
                </a:solidFill>
                <a:latin typeface="nta"/>
              </a:rPr>
              <a:t> Scheme in Great Britain, a £2 billion fund to create hundreds of thousands of </a:t>
            </a:r>
            <a:r>
              <a:rPr lang="en-US" b="1" dirty="0">
                <a:solidFill>
                  <a:srgbClr val="0B0C0C"/>
                </a:solidFill>
                <a:latin typeface="nta"/>
              </a:rPr>
              <a:t>high quality 6-month work placements aimed at those aged 16-24 who are on Universal Credit </a:t>
            </a:r>
            <a:r>
              <a:rPr lang="en-US" dirty="0">
                <a:solidFill>
                  <a:srgbClr val="0B0C0C"/>
                </a:solidFill>
                <a:latin typeface="nta"/>
              </a:rPr>
              <a:t>and are deemed to be at risk of long-term unemployment. </a:t>
            </a:r>
            <a:endParaRPr lang="en-US" dirty="0" smtClean="0">
              <a:solidFill>
                <a:srgbClr val="0B0C0C"/>
              </a:solidFill>
              <a:latin typeface="nta"/>
            </a:endParaRPr>
          </a:p>
          <a:p>
            <a:endParaRPr lang="en-US" dirty="0">
              <a:solidFill>
                <a:srgbClr val="0B0C0C"/>
              </a:solidFill>
              <a:latin typeface="nta"/>
            </a:endParaRPr>
          </a:p>
          <a:p>
            <a:r>
              <a:rPr lang="en-US" dirty="0" smtClean="0">
                <a:solidFill>
                  <a:srgbClr val="0B0C0C"/>
                </a:solidFill>
                <a:latin typeface="nta"/>
              </a:rPr>
              <a:t>Funding </a:t>
            </a:r>
            <a:r>
              <a:rPr lang="en-US" dirty="0">
                <a:solidFill>
                  <a:srgbClr val="0B0C0C"/>
                </a:solidFill>
                <a:latin typeface="nta"/>
              </a:rPr>
              <a:t>available for each job will cover 100% of the relevant National Minimum Wage for 25 hours a week, plus the associated employer National Insurance contributions and employer minimum automatic enrolment contributions</a:t>
            </a:r>
            <a:r>
              <a:rPr lang="en-US" dirty="0" smtClean="0">
                <a:solidFill>
                  <a:srgbClr val="0B0C0C"/>
                </a:solidFill>
                <a:latin typeface="nta"/>
              </a:rPr>
              <a:t>.</a:t>
            </a:r>
          </a:p>
          <a:p>
            <a:endParaRPr lang="en-US" dirty="0">
              <a:solidFill>
                <a:srgbClr val="0B0C0C"/>
              </a:solidFill>
              <a:latin typeface="Arial" panose="020B0604020202020204" pitchFamily="34" charset="0"/>
              <a:cs typeface="Arial" panose="020B0604020202020204" pitchFamily="34" charset="0"/>
            </a:endParaRPr>
          </a:p>
          <a:p>
            <a:pPr fontAlgn="base"/>
            <a:r>
              <a:rPr lang="en-US" dirty="0" smtClean="0">
                <a:latin typeface="Arial" panose="020B0604020202020204" pitchFamily="34" charset="0"/>
                <a:cs typeface="Arial" panose="020B0604020202020204" pitchFamily="34" charset="0"/>
              </a:rPr>
              <a:t>They need to be new </a:t>
            </a:r>
            <a:r>
              <a:rPr lang="en-US" dirty="0">
                <a:latin typeface="Arial" panose="020B0604020202020204" pitchFamily="34" charset="0"/>
                <a:cs typeface="Arial" panose="020B0604020202020204" pitchFamily="34" charset="0"/>
              </a:rPr>
              <a:t>jobs – with the funding conditional on the </a:t>
            </a:r>
            <a:r>
              <a:rPr lang="en-US" dirty="0" smtClean="0">
                <a:latin typeface="Arial" panose="020B0604020202020204" pitchFamily="34" charset="0"/>
                <a:cs typeface="Arial" panose="020B0604020202020204" pitchFamily="34" charset="0"/>
              </a:rPr>
              <a:t>organisation </a:t>
            </a:r>
            <a:r>
              <a:rPr lang="en-US" dirty="0">
                <a:latin typeface="Arial" panose="020B0604020202020204" pitchFamily="34" charset="0"/>
                <a:cs typeface="Arial" panose="020B0604020202020204" pitchFamily="34" charset="0"/>
              </a:rPr>
              <a:t>proving these jobs are additional. These will be decent jobs – with a minimum of 25 hours per week paid at least the national minimum wage.’</a:t>
            </a:r>
          </a:p>
          <a:p>
            <a:pPr fontAlgn="base"/>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Employers who take part will need to provide training and support for people to find a permanent job</a:t>
            </a:r>
          </a:p>
          <a:p>
            <a:pPr fontAlgn="base"/>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155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Updates - PPE</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8567" y="2148369"/>
            <a:ext cx="10750550" cy="4278094"/>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Tell us about your PPE needs:</a:t>
            </a:r>
          </a:p>
          <a:p>
            <a:r>
              <a:rPr lang="en-US" sz="2000" dirty="0" smtClean="0">
                <a:latin typeface="Arial" panose="020B0604020202020204" pitchFamily="34" charset="0"/>
                <a:cs typeface="Arial" panose="020B0604020202020204" pitchFamily="34" charset="0"/>
              </a:rPr>
              <a:t>Survey - </a:t>
            </a:r>
            <a:r>
              <a:rPr lang="en-GB" sz="2000" u="sng" dirty="0">
                <a:latin typeface="Arial" panose="020B0604020202020204" pitchFamily="34" charset="0"/>
                <a:cs typeface="Arial" panose="020B0604020202020204" pitchFamily="34" charset="0"/>
                <a:hlinkClick r:id="rId4"/>
              </a:rPr>
              <a:t>https://www.surveymonkey.co.uk/r/VCFSEPPE</a:t>
            </a:r>
            <a:endParaRPr lang="en-GB"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We will be sharing sources and places to buy, available shortly</a:t>
            </a:r>
          </a:p>
          <a:p>
            <a:endParaRPr lang="en-US" sz="2000"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Free Visors</a:t>
            </a:r>
          </a:p>
          <a:p>
            <a:r>
              <a:rPr lang="en-US" sz="2000" dirty="0" smtClean="0">
                <a:latin typeface="Arial" panose="020B0604020202020204" pitchFamily="34" charset="0"/>
                <a:cs typeface="Arial" panose="020B0604020202020204" pitchFamily="34" charset="0"/>
              </a:rPr>
              <a:t>Available from CVS</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For CVS use the attached link </a:t>
            </a:r>
          </a:p>
          <a:p>
            <a:r>
              <a:rPr lang="en-US" sz="2000" dirty="0" smtClean="0">
                <a:latin typeface="Arial" panose="020B0604020202020204" pitchFamily="34" charset="0"/>
                <a:cs typeface="Arial" panose="020B0604020202020204" pitchFamily="34" charset="0"/>
                <a:hlinkClick r:id="rId5"/>
              </a:rPr>
              <a:t>www.cvsce.org.uk/vcfs-ppe-face-visor-request-form</a:t>
            </a:r>
            <a:endParaRPr lang="en-US" sz="20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3023183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Reminders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3970318"/>
          </a:xfrm>
          <a:prstGeom prst="rect">
            <a:avLst/>
          </a:prstGeom>
          <a:noFill/>
        </p:spPr>
        <p:txBody>
          <a:bodyPr wrap="square" rtlCol="0">
            <a:spAutoFit/>
          </a:bodyPr>
          <a:lstStyle/>
          <a:p>
            <a:r>
              <a:rPr lang="en-US" dirty="0" smtClean="0">
                <a:solidFill>
                  <a:schemeClr val="accent5"/>
                </a:solidFill>
                <a:latin typeface="Arial" panose="020B0604020202020204" pitchFamily="34" charset="0"/>
                <a:cs typeface="Arial" panose="020B0604020202020204" pitchFamily="34" charset="0"/>
              </a:rPr>
              <a:t>Thursday Thoughts - 27</a:t>
            </a:r>
            <a:r>
              <a:rPr lang="en-US" baseline="30000" dirty="0" smtClean="0">
                <a:solidFill>
                  <a:schemeClr val="accent5"/>
                </a:solidFill>
                <a:latin typeface="Arial" panose="020B0604020202020204" pitchFamily="34" charset="0"/>
                <a:cs typeface="Arial" panose="020B0604020202020204" pitchFamily="34" charset="0"/>
              </a:rPr>
              <a:t>th</a:t>
            </a:r>
            <a:r>
              <a:rPr lang="en-US" dirty="0" smtClean="0">
                <a:solidFill>
                  <a:schemeClr val="accent5"/>
                </a:solidFill>
                <a:latin typeface="Arial" panose="020B0604020202020204" pitchFamily="34" charset="0"/>
                <a:cs typeface="Arial" panose="020B0604020202020204" pitchFamily="34" charset="0"/>
              </a:rPr>
              <a:t> August Session </a:t>
            </a:r>
            <a:r>
              <a:rPr lang="en-US" dirty="0" smtClean="0">
                <a:latin typeface="Arial" panose="020B0604020202020204" pitchFamily="34" charset="0"/>
                <a:cs typeface="Arial" panose="020B0604020202020204" pitchFamily="34" charset="0"/>
              </a:rPr>
              <a:t>– Matt Tyrer, Director for Public Health, Cheshire East Council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Presenting an overview of the work </a:t>
            </a:r>
            <a:r>
              <a:rPr lang="en-US" dirty="0">
                <a:latin typeface="Arial" panose="020B0604020202020204" pitchFamily="34" charset="0"/>
                <a:cs typeface="Arial" panose="020B0604020202020204" pitchFamily="34" charset="0"/>
              </a:rPr>
              <a:t>being undertaken to develop a </a:t>
            </a:r>
            <a:r>
              <a:rPr lang="en-US" dirty="0" err="1">
                <a:latin typeface="Arial" panose="020B0604020202020204" pitchFamily="34" charset="0"/>
                <a:cs typeface="Arial" panose="020B0604020202020204" pitchFamily="34" charset="0"/>
              </a:rPr>
              <a:t>localised</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approach </a:t>
            </a:r>
            <a:r>
              <a:rPr lang="en-US" dirty="0">
                <a:latin typeface="Arial" panose="020B0604020202020204" pitchFamily="34" charset="0"/>
                <a:cs typeface="Arial" panose="020B0604020202020204" pitchFamily="34" charset="0"/>
              </a:rPr>
              <a:t>to a Covid-19 Test Trace Contain Enable (TTCE) programme in Cheshire East.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provides an update on the programme for the sector and the chance to feed in how the sector can support with the programme.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4" tooltip="Click to see Cheshire East Food Network  - Wed 5th August details"/>
              </a:rPr>
              <a:t>Cheshire East Food Network - Wed 5th </a:t>
            </a:r>
            <a:r>
              <a:rPr lang="en-US" dirty="0" smtClean="0">
                <a:latin typeface="Arial" panose="020B0604020202020204" pitchFamily="34" charset="0"/>
                <a:cs typeface="Arial" panose="020B0604020202020204" pitchFamily="34" charset="0"/>
                <a:hlinkClick r:id="rId4" tooltip="Click to see Cheshire East Food Network  - Wed 5th August details"/>
              </a:rPr>
              <a:t>August</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2pm via Zoom</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Organisations </a:t>
            </a:r>
            <a:r>
              <a:rPr lang="en-US" dirty="0">
                <a:latin typeface="Arial" panose="020B0604020202020204" pitchFamily="34" charset="0"/>
                <a:cs typeface="Arial" panose="020B0604020202020204" pitchFamily="34" charset="0"/>
              </a:rPr>
              <a:t>that are involved in foodbanks, community grocery/pantry models, using surplus food in community cafes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coming together to discuss potential to work together to put in some joint funding bids, share resources, bulk buy supplies, share experience and ideas etc.</a:t>
            </a:r>
          </a:p>
          <a:p>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3294537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Reminders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3416320"/>
          </a:xfrm>
          <a:prstGeom prst="rect">
            <a:avLst/>
          </a:prstGeom>
          <a:noFill/>
        </p:spPr>
        <p:txBody>
          <a:bodyPr wrap="square" rtlCol="0">
            <a:spAutoFit/>
          </a:bodyPr>
          <a:lstStyle/>
          <a:p>
            <a:r>
              <a:rPr lang="en-US" dirty="0" smtClean="0">
                <a:solidFill>
                  <a:schemeClr val="accent5"/>
                </a:solidFill>
                <a:latin typeface="Arial" panose="020B0604020202020204" pitchFamily="34" charset="0"/>
                <a:cs typeface="Arial" panose="020B0604020202020204" pitchFamily="34" charset="0"/>
              </a:rPr>
              <a:t>Supporting Crewe</a:t>
            </a:r>
          </a:p>
          <a:p>
            <a:endParaRPr lang="en-US" dirty="0">
              <a:solidFill>
                <a:schemeClr val="accent5"/>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4" tooltip="Click to see Joint Network Meeting for Crewe- based organisations to be held by Crewe Town Council and CVS Cheshire East - Recurring Monthly Meetings Monday 2pm-4:30pm details"/>
              </a:rPr>
              <a:t>Joint Network Meeting for Crewe- based organisations to be held by Crewe Town Council and CVS Cheshire East - Recurring Monthly Meetings Monday </a:t>
            </a:r>
            <a:r>
              <a:rPr lang="en-US" dirty="0" smtClean="0">
                <a:latin typeface="Arial" panose="020B0604020202020204" pitchFamily="34" charset="0"/>
                <a:cs typeface="Arial" panose="020B0604020202020204" pitchFamily="34" charset="0"/>
                <a:hlinkClick r:id="rId4" tooltip="Click to see Joint Network Meeting for Crewe- based organisations to be held by Crewe Town Council and CVS Cheshire East - Recurring Monthly Meetings Monday 2pm-4:30pm details"/>
              </a:rPr>
              <a:t>2pm-4:30pm</a:t>
            </a:r>
            <a:r>
              <a:rPr lang="en-US" dirty="0" smtClean="0">
                <a:latin typeface="Arial" panose="020B0604020202020204" pitchFamily="34" charset="0"/>
                <a:cs typeface="Arial" panose="020B0604020202020204" pitchFamily="34" charset="0"/>
              </a:rPr>
              <a:t> </a:t>
            </a:r>
            <a:r>
              <a:rPr lang="en-US" u="sng" dirty="0" smtClean="0">
                <a:solidFill>
                  <a:schemeClr val="accent5"/>
                </a:solidFill>
                <a:latin typeface="Arial" panose="020B0604020202020204" pitchFamily="34" charset="0"/>
                <a:cs typeface="Arial" panose="020B0604020202020204" pitchFamily="34" charset="0"/>
              </a:rPr>
              <a:t>and Wednesday 11am-1.30pm</a:t>
            </a:r>
          </a:p>
          <a:p>
            <a:r>
              <a:rPr lang="en-US" dirty="0" smtClean="0">
                <a:latin typeface="Arial" panose="020B0604020202020204" pitchFamily="34" charset="0"/>
                <a:cs typeface="Arial" panose="020B0604020202020204" pitchFamily="34" charset="0"/>
              </a:rPr>
              <a:t>Next meeting Monday 17</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August</a:t>
            </a:r>
            <a:endParaRPr lang="en-US" dirty="0">
              <a:latin typeface="Arial" panose="020B0604020202020204" pitchFamily="34" charset="0"/>
              <a:cs typeface="Arial" panose="020B0604020202020204" pitchFamily="34" charset="0"/>
            </a:endParaRPr>
          </a:p>
          <a:p>
            <a:r>
              <a:rPr lang="en-US" dirty="0" smtClean="0">
                <a:solidFill>
                  <a:schemeClr val="accent5"/>
                </a:solidFill>
                <a:latin typeface="Arial" panose="020B0604020202020204" pitchFamily="34" charset="0"/>
                <a:cs typeface="Arial" panose="020B0604020202020204" pitchFamily="34" charset="0"/>
              </a:rPr>
              <a:t> </a:t>
            </a:r>
          </a:p>
          <a:p>
            <a:endParaRPr lang="en-US" dirty="0">
              <a:solidFill>
                <a:schemeClr val="accent5"/>
              </a:solidFill>
              <a:latin typeface="Arial" panose="020B0604020202020204" pitchFamily="34" charset="0"/>
              <a:cs typeface="Arial" panose="020B0604020202020204" pitchFamily="34" charset="0"/>
            </a:endParaRPr>
          </a:p>
          <a:p>
            <a:r>
              <a:rPr lang="en-US" dirty="0" smtClean="0">
                <a:solidFill>
                  <a:schemeClr val="accent5"/>
                </a:solidFill>
                <a:latin typeface="Arial" panose="020B0604020202020204" pitchFamily="34" charset="0"/>
                <a:cs typeface="Arial" panose="020B0604020202020204" pitchFamily="34" charset="0"/>
              </a:rPr>
              <a:t>Supporting Macclesfield – to be </a:t>
            </a:r>
            <a:r>
              <a:rPr lang="en-US" dirty="0" err="1" smtClean="0">
                <a:solidFill>
                  <a:schemeClr val="accent5"/>
                </a:solidFill>
                <a:latin typeface="Arial" panose="020B0604020202020204" pitchFamily="34" charset="0"/>
                <a:cs typeface="Arial" panose="020B0604020202020204" pitchFamily="34" charset="0"/>
              </a:rPr>
              <a:t>finalised</a:t>
            </a:r>
            <a:endParaRPr lang="en-US" dirty="0" smtClean="0">
              <a:solidFill>
                <a:schemeClr val="accent5"/>
              </a:solidFill>
              <a:latin typeface="Arial" panose="020B0604020202020204" pitchFamily="34" charset="0"/>
              <a:cs typeface="Arial" panose="020B0604020202020204" pitchFamily="34" charset="0"/>
            </a:endParaRPr>
          </a:p>
          <a:p>
            <a:endParaRPr lang="en-US" dirty="0">
              <a:solidFill>
                <a:schemeClr val="accent5"/>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hlinkClick r:id="rId5" tooltip="Click to see MTC Mayor Summer Summit - Thursday 20th August, 2pm-4pm details"/>
              </a:rPr>
              <a:t>Macclesfield Town Council </a:t>
            </a:r>
            <a:r>
              <a:rPr lang="en-US" dirty="0">
                <a:latin typeface="Arial" panose="020B0604020202020204" pitchFamily="34" charset="0"/>
                <a:cs typeface="Arial" panose="020B0604020202020204" pitchFamily="34" charset="0"/>
                <a:hlinkClick r:id="rId5" tooltip="Click to see MTC Mayor Summer Summit - Thursday 20th August, 2pm-4pm details"/>
              </a:rPr>
              <a:t>Mayor Summer Summit - Thursday 20th August, 2pm-4pm</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196092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way Day Presentation March 20" id="{FA5B517C-3D17-4C90-B8FF-4BB545C3F4B1}" vid="{F3925336-9F1C-40B5-8383-D6A4AF675E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C6C21A1DBB594BA3CA9BB49440062C" ma:contentTypeVersion="12" ma:contentTypeDescription="Create a new document." ma:contentTypeScope="" ma:versionID="6d81b3bf3179d8a51ddf61ec28b0f926">
  <xsd:schema xmlns:xsd="http://www.w3.org/2001/XMLSchema" xmlns:xs="http://www.w3.org/2001/XMLSchema" xmlns:p="http://schemas.microsoft.com/office/2006/metadata/properties" xmlns:ns2="27280960-934b-436e-ae8f-f4ec5cd35437" xmlns:ns3="b6527a25-71f4-4cee-8acb-a9d82fefdf46" targetNamespace="http://schemas.microsoft.com/office/2006/metadata/properties" ma:root="true" ma:fieldsID="6cf204844fa3bb46e848f3b07b7db643" ns2:_="" ns3:_="">
    <xsd:import namespace="27280960-934b-436e-ae8f-f4ec5cd35437"/>
    <xsd:import namespace="b6527a25-71f4-4cee-8acb-a9d82fefdf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80960-934b-436e-ae8f-f4ec5cd354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527a25-71f4-4cee-8acb-a9d82fefdf4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77AA85-000D-4308-88A9-9183AB963B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80960-934b-436e-ae8f-f4ec5cd35437"/>
    <ds:schemaRef ds:uri="b6527a25-71f4-4cee-8acb-a9d82fefdf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10B310-11CF-4A4D-8DF7-8BF8E15E4719}">
  <ds:schemaRefs>
    <ds:schemaRef ds:uri="http://schemas.microsoft.com/sharepoint/v3/contenttype/forms"/>
  </ds:schemaRefs>
</ds:datastoreItem>
</file>

<file path=customXml/itemProps3.xml><?xml version="1.0" encoding="utf-8"?>
<ds:datastoreItem xmlns:ds="http://schemas.openxmlformats.org/officeDocument/2006/customXml" ds:itemID="{BF82F4BE-DC2D-4DC1-A6E9-DE999274FE5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6527a25-71f4-4cee-8acb-a9d82fefdf46"/>
    <ds:schemaRef ds:uri="27280960-934b-436e-ae8f-f4ec5cd3543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3605</TotalTime>
  <Words>1121</Words>
  <Application>Microsoft Office PowerPoint</Application>
  <PresentationFormat>Widescreen</PresentationFormat>
  <Paragraphs>97</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nta</vt:lpstr>
      <vt:lpstr>Open Sans Light</vt:lpstr>
      <vt:lpstr>Open Sans SemiBold</vt:lpstr>
      <vt:lpstr>Times New Roman</vt:lpstr>
      <vt:lpstr>Office Theme</vt:lpstr>
      <vt:lpstr>Thursday Thoughts</vt:lpstr>
      <vt:lpstr>Welcome – Overview of the Session</vt:lpstr>
      <vt:lpstr>Funding - CCF</vt:lpstr>
      <vt:lpstr>Funding – Coronavirus Community Support Fund</vt:lpstr>
      <vt:lpstr>Kick Start Scheme </vt:lpstr>
      <vt:lpstr>Updates - PPE</vt:lpstr>
      <vt:lpstr>Reminders</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Whitney</dc:creator>
  <cp:lastModifiedBy>Caroline Whitney</cp:lastModifiedBy>
  <cp:revision>113</cp:revision>
  <dcterms:created xsi:type="dcterms:W3CDTF">2020-03-02T15:53:44Z</dcterms:created>
  <dcterms:modified xsi:type="dcterms:W3CDTF">2020-07-30T15:26:30Z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0x01010067C6C21A1DBB594BA3CA9BB49440062C</vt:lpwstr>
  </property>
</Properties>
</file>